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avi" ContentType="video/x-msvide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437" r:id="rId2"/>
    <p:sldId id="523" r:id="rId3"/>
    <p:sldId id="527" r:id="rId4"/>
    <p:sldId id="551" r:id="rId5"/>
    <p:sldId id="533" r:id="rId6"/>
    <p:sldId id="552" r:id="rId7"/>
    <p:sldId id="553" r:id="rId8"/>
    <p:sldId id="550" r:id="rId9"/>
    <p:sldId id="537" r:id="rId10"/>
    <p:sldId id="554" r:id="rId11"/>
    <p:sldId id="555" r:id="rId12"/>
    <p:sldId id="522" r:id="rId13"/>
    <p:sldId id="556" r:id="rId14"/>
    <p:sldId id="524" r:id="rId15"/>
    <p:sldId id="525" r:id="rId16"/>
    <p:sldId id="526" r:id="rId17"/>
    <p:sldId id="528" r:id="rId18"/>
    <p:sldId id="529" r:id="rId19"/>
    <p:sldId id="530" r:id="rId20"/>
    <p:sldId id="531" r:id="rId21"/>
    <p:sldId id="532" r:id="rId22"/>
    <p:sldId id="538" r:id="rId23"/>
    <p:sldId id="547" r:id="rId24"/>
    <p:sldId id="548" r:id="rId25"/>
    <p:sldId id="540" r:id="rId26"/>
    <p:sldId id="541" r:id="rId27"/>
    <p:sldId id="542" r:id="rId28"/>
    <p:sldId id="543" r:id="rId29"/>
    <p:sldId id="558" r:id="rId30"/>
    <p:sldId id="544" r:id="rId31"/>
    <p:sldId id="559" r:id="rId32"/>
    <p:sldId id="557" r:id="rId33"/>
    <p:sldId id="512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6E1C199-A813-42A6-83D2-7485D841EEF3}">
          <p14:sldIdLst>
            <p14:sldId id="437"/>
            <p14:sldId id="523"/>
            <p14:sldId id="527"/>
            <p14:sldId id="551"/>
            <p14:sldId id="533"/>
            <p14:sldId id="552"/>
            <p14:sldId id="553"/>
            <p14:sldId id="550"/>
            <p14:sldId id="537"/>
            <p14:sldId id="554"/>
            <p14:sldId id="555"/>
            <p14:sldId id="522"/>
            <p14:sldId id="556"/>
            <p14:sldId id="524"/>
            <p14:sldId id="525"/>
            <p14:sldId id="526"/>
            <p14:sldId id="528"/>
            <p14:sldId id="529"/>
            <p14:sldId id="530"/>
            <p14:sldId id="531"/>
            <p14:sldId id="532"/>
            <p14:sldId id="538"/>
            <p14:sldId id="547"/>
            <p14:sldId id="548"/>
            <p14:sldId id="540"/>
            <p14:sldId id="541"/>
            <p14:sldId id="542"/>
            <p14:sldId id="543"/>
            <p14:sldId id="558"/>
            <p14:sldId id="544"/>
            <p14:sldId id="559"/>
            <p14:sldId id="557"/>
            <p14:sldId id="51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DB7B"/>
    <a:srgbClr val="007268"/>
    <a:srgbClr val="FFFFFF"/>
    <a:srgbClr val="A94298"/>
    <a:srgbClr val="37278A"/>
    <a:srgbClr val="1E7F3E"/>
    <a:srgbClr val="0D5187"/>
    <a:srgbClr val="D3262C"/>
    <a:srgbClr val="D9272A"/>
    <a:srgbClr val="0052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1279" autoAdjust="0"/>
  </p:normalViewPr>
  <p:slideViewPr>
    <p:cSldViewPr>
      <p:cViewPr varScale="1">
        <p:scale>
          <a:sx n="101" d="100"/>
          <a:sy n="101" d="100"/>
        </p:scale>
        <p:origin x="174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768" y="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13BF6-E827-4F0F-8420-52695B2F8758}" type="datetimeFigureOut">
              <a:rPr lang="en-US" smtClean="0"/>
              <a:t>28-Apr-21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45420-8841-4CD7-9747-5365FAA570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642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45420-8841-4CD7-9747-5365FAA570A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129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45420-8841-4CD7-9747-5365FAA570A1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536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3948" y="2514603"/>
            <a:ext cx="12188053" cy="4343401"/>
          </a:xfrm>
          <a:prstGeom prst="rect">
            <a:avLst/>
          </a:prstGeom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30400" y="3657600"/>
            <a:ext cx="8534400" cy="585186"/>
          </a:xfrm>
        </p:spPr>
        <p:txBody>
          <a:bodyPr/>
          <a:lstStyle>
            <a:lvl1pPr marL="0" indent="0" algn="l">
              <a:buNone/>
              <a:defRPr sz="2100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527"/>
          <a:stretch/>
        </p:blipFill>
        <p:spPr>
          <a:xfrm>
            <a:off x="9539351" y="119938"/>
            <a:ext cx="2144649" cy="2177398"/>
          </a:xfrm>
          <a:prstGeom prst="rect">
            <a:avLst/>
          </a:prstGeom>
          <a:effectLst>
            <a:outerShdw blurRad="889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1930400" y="2933700"/>
            <a:ext cx="8026400" cy="685800"/>
          </a:xfrm>
          <a:noFill/>
        </p:spPr>
        <p:txBody>
          <a:bodyPr/>
          <a:lstStyle>
            <a:lvl1pPr algn="l">
              <a:defRPr sz="405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43" y="233491"/>
            <a:ext cx="2444591" cy="1950053"/>
          </a:xfrm>
          <a:prstGeom prst="rect">
            <a:avLst/>
          </a:prstGeom>
          <a:effectLst>
            <a:outerShdw blurRad="88900" dist="38100" dir="18900000" algn="bl" rotWithShape="0">
              <a:prstClr val="black">
                <a:alpha val="40000"/>
              </a:prstClr>
            </a:outerShdw>
          </a:effectLst>
        </p:spPr>
      </p:pic>
      <p:grpSp>
        <p:nvGrpSpPr>
          <p:cNvPr id="42" name="Group 41"/>
          <p:cNvGrpSpPr/>
          <p:nvPr userDrawn="1"/>
        </p:nvGrpSpPr>
        <p:grpSpPr>
          <a:xfrm rot="16200000" flipH="1">
            <a:off x="895488" y="1577340"/>
            <a:ext cx="45720" cy="1828803"/>
            <a:chOff x="362947" y="-457200"/>
            <a:chExt cx="59502" cy="5485347"/>
          </a:xfrm>
        </p:grpSpPr>
        <p:sp>
          <p:nvSpPr>
            <p:cNvPr id="43" name="Rectangle 42"/>
            <p:cNvSpPr/>
            <p:nvPr userDrawn="1"/>
          </p:nvSpPr>
          <p:spPr>
            <a:xfrm flipV="1">
              <a:off x="362947" y="-457200"/>
              <a:ext cx="59502" cy="13767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4" name="Rectangle 43"/>
            <p:cNvSpPr/>
            <p:nvPr userDrawn="1"/>
          </p:nvSpPr>
          <p:spPr>
            <a:xfrm flipV="1">
              <a:off x="362947" y="2274695"/>
              <a:ext cx="59502" cy="13767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5" name="Rectangle 44"/>
            <p:cNvSpPr/>
            <p:nvPr userDrawn="1"/>
          </p:nvSpPr>
          <p:spPr>
            <a:xfrm flipV="1">
              <a:off x="362947" y="919524"/>
              <a:ext cx="59502" cy="137672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6" name="Rectangle 45"/>
            <p:cNvSpPr/>
            <p:nvPr userDrawn="1"/>
          </p:nvSpPr>
          <p:spPr>
            <a:xfrm flipV="1">
              <a:off x="362947" y="3651421"/>
              <a:ext cx="59502" cy="137672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cxnSp>
        <p:nvCxnSpPr>
          <p:cNvPr id="51" name="Straight Connector 50"/>
          <p:cNvCxnSpPr/>
          <p:nvPr userDrawn="1"/>
        </p:nvCxnSpPr>
        <p:spPr>
          <a:xfrm>
            <a:off x="2032000" y="4267200"/>
            <a:ext cx="78232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ubtitle 3"/>
          <p:cNvSpPr txBox="1">
            <a:spLocks/>
          </p:cNvSpPr>
          <p:nvPr userDrawn="1"/>
        </p:nvSpPr>
        <p:spPr>
          <a:xfrm>
            <a:off x="711200" y="5290355"/>
            <a:ext cx="10972800" cy="16764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5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282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90FDE-9B89-4B6E-85A8-9FA6009AFB5E}" type="datetime1">
              <a:rPr lang="en-US" smtClean="0"/>
              <a:t>28-Apr-21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CF293-34F2-4616-B2BC-98B76EFFC9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08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3006-C091-463D-B09D-4E2F9270EF0C}" type="datetime1">
              <a:rPr lang="en-US" smtClean="0"/>
              <a:t>28-Apr-21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CF293-34F2-4616-B2BC-98B76EFFC9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770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"/>
            <a:ext cx="12192000" cy="82488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2787" y="76200"/>
            <a:ext cx="9126428" cy="792162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3368" y="1143000"/>
            <a:ext cx="10415832" cy="4876800"/>
          </a:xfrm>
        </p:spPr>
        <p:txBody>
          <a:bodyPr>
            <a:normAutofit/>
          </a:bodyPr>
          <a:lstStyle>
            <a:lvl1pPr marL="385763" indent="-385763">
              <a:buClr>
                <a:schemeClr val="accent1"/>
              </a:buClr>
              <a:buFont typeface="Wingdings" pitchFamily="2" charset="2"/>
              <a:buChar char="§"/>
              <a:defRPr sz="2100"/>
            </a:lvl1pPr>
            <a:lvl2pPr marL="557213" indent="-214313">
              <a:buClr>
                <a:schemeClr val="accent4"/>
              </a:buClr>
              <a:buSzPct val="90000"/>
              <a:buFont typeface="Wingdings" pitchFamily="2" charset="2"/>
              <a:buChar char="§"/>
              <a:defRPr sz="1800"/>
            </a:lvl2pPr>
            <a:lvl3pPr marL="857250" indent="-171450">
              <a:buClr>
                <a:schemeClr val="accent2"/>
              </a:buClr>
              <a:buSzPct val="80000"/>
              <a:buFont typeface="Wingdings" pitchFamily="2" charset="2"/>
              <a:buChar char="§"/>
              <a:defRPr sz="150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6EFE6-9479-48F4-BB34-84517C99E087}" type="datetime1">
              <a:rPr lang="en-US" smtClean="0"/>
              <a:t>28-Apr-21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2" y="21506"/>
            <a:ext cx="948362" cy="757659"/>
          </a:xfrm>
          <a:prstGeom prst="rect">
            <a:avLst/>
          </a:prstGeom>
          <a:effectLst>
            <a:outerShdw blurRad="889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5752" y="16216"/>
            <a:ext cx="814769" cy="814769"/>
          </a:xfrm>
          <a:prstGeom prst="rect">
            <a:avLst/>
          </a:prstGeom>
          <a:effectLst>
            <a:outerShdw blurRad="88900" dist="38100" dir="13500000" algn="br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Group 18"/>
          <p:cNvGrpSpPr/>
          <p:nvPr userDrawn="1"/>
        </p:nvGrpSpPr>
        <p:grpSpPr>
          <a:xfrm rot="16200000" flipH="1">
            <a:off x="891541" y="-66659"/>
            <a:ext cx="45720" cy="1828803"/>
            <a:chOff x="362947" y="-457200"/>
            <a:chExt cx="59502" cy="5485347"/>
          </a:xfrm>
        </p:grpSpPr>
        <p:sp>
          <p:nvSpPr>
            <p:cNvPr id="20" name="Rectangle 19"/>
            <p:cNvSpPr/>
            <p:nvPr userDrawn="1"/>
          </p:nvSpPr>
          <p:spPr>
            <a:xfrm flipV="1">
              <a:off x="362947" y="-457200"/>
              <a:ext cx="59502" cy="13767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1" name="Rectangle 20"/>
            <p:cNvSpPr/>
            <p:nvPr userDrawn="1"/>
          </p:nvSpPr>
          <p:spPr>
            <a:xfrm flipV="1">
              <a:off x="362947" y="2274695"/>
              <a:ext cx="59502" cy="13767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2" name="Rectangle 21"/>
            <p:cNvSpPr/>
            <p:nvPr userDrawn="1"/>
          </p:nvSpPr>
          <p:spPr>
            <a:xfrm flipV="1">
              <a:off x="362947" y="919524"/>
              <a:ext cx="59502" cy="137672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3" name="Rectangle 22"/>
            <p:cNvSpPr/>
            <p:nvPr userDrawn="1"/>
          </p:nvSpPr>
          <p:spPr>
            <a:xfrm flipV="1">
              <a:off x="362947" y="3651421"/>
              <a:ext cx="59502" cy="137672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1500242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948" y="2514603"/>
            <a:ext cx="12188053" cy="4343401"/>
          </a:xfrm>
          <a:prstGeom prst="rect">
            <a:avLst/>
          </a:prstGeom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3581403"/>
            <a:ext cx="10363200" cy="1362075"/>
          </a:xfrm>
        </p:spPr>
        <p:txBody>
          <a:bodyPr anchor="t"/>
          <a:lstStyle>
            <a:lvl1pPr algn="l">
              <a:defRPr sz="3000" b="1" cap="all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60C44-84D0-45E6-BE07-9DAE1796130A}" type="datetime1">
              <a:rPr lang="en-US" smtClean="0"/>
              <a:t>28-Apr-21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9" y="76199"/>
            <a:ext cx="1018928" cy="609600"/>
          </a:xfrm>
          <a:prstGeom prst="rect">
            <a:avLst/>
          </a:prstGeom>
          <a:effectLst>
            <a:outerShdw blurRad="889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6138" y="76202"/>
            <a:ext cx="896644" cy="672483"/>
          </a:xfrm>
          <a:prstGeom prst="rect">
            <a:avLst/>
          </a:prstGeom>
          <a:effectLst>
            <a:outerShdw blurRad="88900" dist="38100" dir="13500000" algn="br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Group 11"/>
          <p:cNvGrpSpPr/>
          <p:nvPr userDrawn="1"/>
        </p:nvGrpSpPr>
        <p:grpSpPr>
          <a:xfrm rot="16200000" flipH="1">
            <a:off x="895488" y="1577340"/>
            <a:ext cx="45720" cy="1828803"/>
            <a:chOff x="362947" y="-457200"/>
            <a:chExt cx="59502" cy="5485347"/>
          </a:xfrm>
        </p:grpSpPr>
        <p:sp>
          <p:nvSpPr>
            <p:cNvPr id="13" name="Rectangle 12"/>
            <p:cNvSpPr/>
            <p:nvPr userDrawn="1"/>
          </p:nvSpPr>
          <p:spPr>
            <a:xfrm flipV="1">
              <a:off x="362947" y="-457200"/>
              <a:ext cx="59502" cy="13767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14" name="Rectangle 13"/>
            <p:cNvSpPr/>
            <p:nvPr userDrawn="1"/>
          </p:nvSpPr>
          <p:spPr>
            <a:xfrm flipV="1">
              <a:off x="362947" y="2274695"/>
              <a:ext cx="59502" cy="13767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15" name="Rectangle 14"/>
            <p:cNvSpPr/>
            <p:nvPr userDrawn="1"/>
          </p:nvSpPr>
          <p:spPr>
            <a:xfrm flipV="1">
              <a:off x="362947" y="919524"/>
              <a:ext cx="59502" cy="137672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16" name="Rectangle 15"/>
            <p:cNvSpPr/>
            <p:nvPr userDrawn="1"/>
          </p:nvSpPr>
          <p:spPr>
            <a:xfrm flipV="1">
              <a:off x="362947" y="3651421"/>
              <a:ext cx="59502" cy="137672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3135517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392E7-FF9A-4F83-A4DE-1EA3DF62CAFD}" type="datetime1">
              <a:rPr lang="en-US" smtClean="0"/>
              <a:t>28-Apr-21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CF293-34F2-4616-B2BC-98B76EFFC9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040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556A4-8466-408D-8F7C-367D22465E9C}" type="datetime1">
              <a:rPr lang="en-US" smtClean="0"/>
              <a:t>28-Apr-21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CF293-34F2-4616-B2BC-98B76EFFC9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5613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52A3A-847C-4A19-A805-54B468F77F01}" type="datetime1">
              <a:rPr lang="en-US" smtClean="0"/>
              <a:t>28-Apr-21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CF293-34F2-4616-B2BC-98B76EFFC9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31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716F2-9C03-4AD3-BB25-19E558C5EB7F}" type="datetime1">
              <a:rPr lang="en-US" smtClean="0"/>
              <a:t>28-Apr-21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CF293-34F2-4616-B2BC-98B76EFFC9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707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A0C4-F3B0-416D-ABAB-1AD54BAF532E}" type="datetime1">
              <a:rPr lang="en-US" smtClean="0"/>
              <a:t>28-Apr-21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CF293-34F2-4616-B2BC-98B76EFFC9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727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89805-9E19-40A8-9F71-448C0555C3BE}" type="datetime1">
              <a:rPr lang="en-US" smtClean="0"/>
              <a:t>28-Apr-21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CF293-34F2-4616-B2BC-98B76EFFC9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664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6489A-0A69-451C-9B1F-AFFAA1F33459}" type="datetime1">
              <a:rPr lang="en-US" smtClean="0"/>
              <a:t>28-Apr-21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CF293-34F2-4616-B2BC-98B76EFFC9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098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tiff"/><Relationship Id="rId4" Type="http://schemas.openxmlformats.org/officeDocument/2006/relationships/image" Target="../media/image38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tiff"/><Relationship Id="rId4" Type="http://schemas.openxmlformats.org/officeDocument/2006/relationships/image" Target="../media/image42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emf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7" Type="http://schemas.openxmlformats.org/officeDocument/2006/relationships/image" Target="../media/image55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emf"/><Relationship Id="rId5" Type="http://schemas.openxmlformats.org/officeDocument/2006/relationships/image" Target="../media/image53.emf"/><Relationship Id="rId4" Type="http://schemas.openxmlformats.org/officeDocument/2006/relationships/image" Target="../media/image5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7" Type="http://schemas.openxmlformats.org/officeDocument/2006/relationships/image" Target="../media/image61.emf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emf"/><Relationship Id="rId5" Type="http://schemas.openxmlformats.org/officeDocument/2006/relationships/image" Target="../media/image59.emf"/><Relationship Id="rId4" Type="http://schemas.openxmlformats.org/officeDocument/2006/relationships/image" Target="../media/image5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tiff"/><Relationship Id="rId2" Type="http://schemas.openxmlformats.org/officeDocument/2006/relationships/image" Target="../media/image62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g"/><Relationship Id="rId5" Type="http://schemas.openxmlformats.org/officeDocument/2006/relationships/image" Target="../media/image73.jpeg"/><Relationship Id="rId4" Type="http://schemas.openxmlformats.org/officeDocument/2006/relationships/image" Target="../media/image72.jpg"/><Relationship Id="rId9" Type="http://schemas.openxmlformats.org/officeDocument/2006/relationships/image" Target="../media/image7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600200" y="3143250"/>
            <a:ext cx="9296399" cy="514350"/>
          </a:xfrm>
        </p:spPr>
        <p:txBody>
          <a:bodyPr>
            <a:noAutofit/>
          </a:bodyPr>
          <a:lstStyle/>
          <a:p>
            <a:pPr algn="ctr"/>
            <a:r>
              <a:rPr lang="en-US" sz="3200" dirty="0" err="1" smtClean="0"/>
              <a:t>ProFit</a:t>
            </a:r>
            <a:r>
              <a:rPr lang="en-US" sz="3200" dirty="0" smtClean="0"/>
              <a:t> </a:t>
            </a:r>
            <a:r>
              <a:rPr lang="en-US" sz="3200" dirty="0" smtClean="0"/>
              <a:t>– 1D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1981200" y="6096000"/>
            <a:ext cx="8201025" cy="457200"/>
          </a:xfrm>
          <a:prstGeom prst="rect">
            <a:avLst/>
          </a:prstGeom>
          <a:ln>
            <a:solidFill>
              <a:srgbClr val="0072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Tam</a:t>
            </a:r>
            <a:r>
              <a:rPr lang="hu-HU" dirty="0"/>
              <a:t>á</a:t>
            </a:r>
            <a:r>
              <a:rPr lang="en-US" dirty="0"/>
              <a:t>s Borb</a:t>
            </a:r>
            <a:r>
              <a:rPr lang="hu-HU" dirty="0"/>
              <a:t>á</a:t>
            </a:r>
            <a:r>
              <a:rPr lang="en-US" dirty="0" err="1" smtClean="0"/>
              <a:t>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86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ProFit</a:t>
            </a:r>
            <a:r>
              <a:rPr lang="en-US" dirty="0" smtClean="0"/>
              <a:t> algorithm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endParaRPr lang="en-US" dirty="0" smtClean="0"/>
              </a:p>
              <a:p>
                <a:endParaRPr lang="en-US" dirty="0" smtClean="0"/>
              </a:p>
              <a:p>
                <a14:m>
                  <m:oMath xmlns:m="http://schemas.openxmlformats.org/officeDocument/2006/math">
                    <m:r>
                      <a:rPr lang="en-US" b="1" i="1"/>
                      <m:t>𝑯</m:t>
                    </m:r>
                    <m:r>
                      <a:rPr lang="en-US" i="1"/>
                      <m:t>=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/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i="1"/>
                                </m:ctrlPr>
                              </m:mPr>
                              <m:mr>
                                <m:e>
                                  <m:r>
                                    <a:rPr lang="en-US" b="1" i="1"/>
                                    <m:t>𝑩</m:t>
                                  </m:r>
                                </m:e>
                              </m:mr>
                              <m:mr>
                                <m:e>
                                  <m:rad>
                                    <m:radPr>
                                      <m:degHide m:val="on"/>
                                      <m:ctrlPr>
                                        <a:rPr lang="en-US" i="1"/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i="1"/>
                                        <m:t>𝜆</m:t>
                                      </m:r>
                                    </m:e>
                                  </m:rad>
                                  <m:r>
                                    <a:rPr lang="en-US" b="1" i="1"/>
                                    <m:t>∙</m:t>
                                  </m:r>
                                  <m:r>
                                    <a:rPr lang="en-US" b="1" i="1"/>
                                    <m:t>𝑫</m:t>
                                  </m:r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i="1"/>
                          <m:t>−1</m:t>
                        </m:r>
                      </m:sup>
                    </m:sSup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/>
                            </m:ctrlPr>
                          </m:mPr>
                          <m:mr>
                            <m:e>
                              <m:r>
                                <a:rPr lang="en-US" b="1" i="1"/>
                                <m:t>𝑩</m:t>
                              </m:r>
                            </m:e>
                          </m:mr>
                          <m:mr>
                            <m:e>
                              <m:r>
                                <a:rPr lang="en-US" i="1"/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r>
                      <a:rPr lang="en-US" i="1"/>
                      <m:t>𝐸𝐷</m:t>
                    </m:r>
                    <m:r>
                      <a:rPr lang="en-US" i="1"/>
                      <m:t>=</m:t>
                    </m:r>
                    <m:r>
                      <a:rPr lang="en-US" i="1"/>
                      <m:t>𝑡𝑟</m:t>
                    </m:r>
                    <m:r>
                      <a:rPr lang="en-US" i="1"/>
                      <m:t>(</m:t>
                    </m:r>
                    <m:r>
                      <a:rPr lang="en-US" b="1" i="1"/>
                      <m:t>𝑯</m:t>
                    </m:r>
                    <m:r>
                      <a:rPr lang="en-US" i="1"/>
                      <m:t>)</m:t>
                    </m:r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r>
                      <a:rPr lang="en-US" i="1"/>
                      <m:t>𝑚𝐴𝐼𝐶</m:t>
                    </m:r>
                    <m:r>
                      <a:rPr lang="en-US" i="1"/>
                      <m:t>=</m:t>
                    </m:r>
                    <m:func>
                      <m:funcPr>
                        <m:ctrlPr>
                          <a:rPr lang="en-US" i="1"/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/>
                          <m:t>ln</m:t>
                        </m:r>
                      </m:fName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/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i="1"/>
                                </m:ctrlPr>
                              </m:sSubSupPr>
                              <m:e>
                                <m:d>
                                  <m:dPr>
                                    <m:begChr m:val="‖"/>
                                    <m:endChr m:val="‖"/>
                                    <m:ctrlPr>
                                      <a:rPr lang="en-US" i="1"/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b="1" i="1"/>
                                        </m:ctrlPr>
                                      </m:sSubPr>
                                      <m:e>
                                        <m:r>
                                          <a:rPr lang="en-US" b="1" i="1"/>
                                          <m:t>𝑹</m:t>
                                        </m:r>
                                      </m:e>
                                      <m:sub>
                                        <m:r>
                                          <a:rPr lang="en-US" b="1" i="1"/>
                                          <m:t>𝒙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b>
                                <m:r>
                                  <a:rPr lang="en-US" i="1"/>
                                  <m:t>2</m:t>
                                </m:r>
                              </m:sub>
                              <m:sup>
                                <m:r>
                                  <a:rPr lang="en-US" i="1"/>
                                  <m:t>2</m:t>
                                </m:r>
                              </m:sup>
                            </m:sSubSup>
                          </m:e>
                        </m:d>
                        <m:r>
                          <a:rPr lang="en-US" i="1"/>
                          <m:t>+2</m:t>
                        </m:r>
                        <m:r>
                          <a:rPr lang="en-US" i="1"/>
                          <m:t>𝑚</m:t>
                        </m:r>
                        <m:r>
                          <a:rPr lang="en-US" i="1"/>
                          <m:t>∙</m:t>
                        </m:r>
                        <m:r>
                          <a:rPr lang="en-US" i="1"/>
                          <m:t>𝐸𝐷</m:t>
                        </m:r>
                        <m:r>
                          <a:rPr lang="en-US" i="1"/>
                          <m:t>/</m:t>
                        </m:r>
                        <m:r>
                          <a:rPr lang="en-US" i="1"/>
                          <m:t>𝑛</m:t>
                        </m:r>
                      </m:e>
                    </m:func>
                  </m:oMath>
                </a14:m>
                <a:endParaRPr lang="en-US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10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4461227" y="1295400"/>
                <a:ext cx="3269548" cy="5211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𝝊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𝒆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𝜐</m:t>
                                  </m:r>
                                </m:e>
                                <m:sub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𝝎</m:t>
                              </m:r>
                            </m:lim>
                          </m:limLow>
                        </m:fName>
                        <m:e>
                          <m:sSup>
                            <m:sSup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</a:rPr>
                                        <m:t>𝑹</m:t>
                                      </m:r>
                                    </m:e>
                                    <m:sub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func>
                      <m:r>
                        <a:rPr lang="en-US" b="0" i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𝜆</m:t>
                          </m:r>
                          <m:d>
                            <m:dPr>
                              <m:begChr m:val="‖"/>
                              <m:endChr m:val="‖"/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𝑫𝒂</m:t>
                              </m:r>
                            </m:e>
                          </m:d>
                        </m:e>
                        <m:sup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1227" y="1295400"/>
                <a:ext cx="3269548" cy="521105"/>
              </a:xfrm>
              <a:prstGeom prst="rect">
                <a:avLst/>
              </a:prstGeom>
              <a:blipFill>
                <a:blip r:embed="rId3"/>
                <a:stretch>
                  <a:fillRect b="-2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1" y="3114967"/>
            <a:ext cx="3978808" cy="32094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90600" y="5334000"/>
            <a:ext cx="4953000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calculate_optimal_spline_baseline_flexibility.m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7737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ProFit</a:t>
            </a:r>
            <a:r>
              <a:rPr lang="en-US" dirty="0" smtClean="0"/>
              <a:t> 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11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651" y="1195257"/>
            <a:ext cx="5189949" cy="570522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8600" y="4343400"/>
            <a:ext cx="3200400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profit.m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867875" y="1371600"/>
            <a:ext cx="3175000" cy="120032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getTruncationPoint.m</a:t>
            </a:r>
            <a:endParaRPr lang="en-US" b="1" dirty="0" smtClean="0"/>
          </a:p>
          <a:p>
            <a:pPr algn="ctr"/>
            <a:r>
              <a:rPr lang="en-US" b="1" dirty="0" err="1" smtClean="0"/>
              <a:t>getFidWeighting.m</a:t>
            </a:r>
            <a:endParaRPr lang="en-US" b="1" dirty="0" smtClean="0"/>
          </a:p>
          <a:p>
            <a:pPr algn="ctr"/>
            <a:r>
              <a:rPr lang="en-US" b="1" dirty="0" err="1" smtClean="0"/>
              <a:t>alignSpectraFrequencyDomainFactorPpm.m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80320" y="1524000"/>
            <a:ext cx="3200400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preprocess.m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9601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fitting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12</a:t>
            </a:fld>
            <a:endParaRPr lang="en-US" dirty="0"/>
          </a:p>
        </p:txBody>
      </p:sp>
      <p:pic>
        <p:nvPicPr>
          <p:cNvPr id="5" name="fitting_iteration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600" y="1046541"/>
            <a:ext cx="7039109" cy="527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Software testing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A1D46107-0BE3-42AF-BD89-F6FAD4259C19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9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Simulate in vivo quality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 smtClean="0"/>
              </a:p>
              <a:p>
                <a:endParaRPr lang="en-US" dirty="0"/>
              </a:p>
              <a:p>
                <a:r>
                  <a:rPr lang="en-US" dirty="0"/>
                  <a:t>Simulated in vitro spectra were created as </a:t>
                </a:r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𝒀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</m:acc>
                    <m:r>
                      <a:rPr lang="en-US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𝒏𝒐𝒊𝒔𝒆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𝒃𝒂𝒔𝒆𝒍𝒊𝒏𝒆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Fixed parameters: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𝒕</m:t>
                    </m:r>
                  </m:oMath>
                </a14:m>
                <a:r>
                  <a:rPr lang="en-US" dirty="0"/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dirty="0" smtClean="0">
                            <a:latin typeface="Cambria Math" panose="02040503050406030204" pitchFamily="18" charset="0"/>
                          </a:rPr>
                          <m:t>𝜹</m:t>
                        </m:r>
                      </m:e>
                      <m:sub>
                        <m:r>
                          <a:rPr lang="en-US" b="1" i="1" dirty="0" smtClean="0">
                            <a:latin typeface="Cambria Math" panose="02040503050406030204" pitchFamily="18" charset="0"/>
                          </a:rPr>
                          <m:t>𝒑𝒑𝒎</m:t>
                        </m:r>
                      </m:sub>
                    </m:sSub>
                  </m:oMath>
                </a14:m>
                <a:r>
                  <a:rPr lang="en-US" dirty="0" smtClean="0"/>
                  <a:t> </a:t>
                </a:r>
                <a:r>
                  <a:rPr lang="en-US" dirty="0" smtClean="0"/>
                  <a:t>&lt;-&gt; bandwidth 8kHz, 4096 points</a:t>
                </a:r>
              </a:p>
              <a:p>
                <a:pPr lvl="1"/>
                <a:r>
                  <a:rPr lang="en-US" dirty="0" smtClean="0"/>
                  <a:t>TE = 24 </a:t>
                </a:r>
                <a:r>
                  <a:rPr lang="en-US" dirty="0" err="1" smtClean="0"/>
                  <a:t>ms</a:t>
                </a:r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𝑟𝑒𝑓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sup>
                    </m:sSubSup>
                  </m:oMath>
                </a14:m>
                <a:r>
                  <a:rPr lang="en-US" dirty="0" smtClean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−2.3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𝑝𝑝𝑚</m:t>
                    </m:r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𝜷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</m:oMath>
                </a14:m>
                <a:r>
                  <a:rPr lang="en-US" b="1" dirty="0" smtClean="0"/>
                  <a:t> </a:t>
                </a:r>
                <a:r>
                  <a:rPr lang="en-US" dirty="0" smtClean="0"/>
                  <a:t>from </a:t>
                </a:r>
                <a:r>
                  <a:rPr lang="en-US" dirty="0" smtClean="0"/>
                  <a:t>Vespa</a:t>
                </a:r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 </a:t>
                </a:r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3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14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38898928"/>
                  </p:ext>
                </p:extLst>
              </p:nvPr>
            </p:nvGraphicFramePr>
            <p:xfrm>
              <a:off x="3825058" y="3629536"/>
              <a:ext cx="6814784" cy="272224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524000">
                      <a:extLst>
                        <a:ext uri="{9D8B030D-6E8A-4147-A177-3AD203B41FA5}">
                          <a16:colId xmlns:a16="http://schemas.microsoft.com/office/drawing/2014/main" val="2531002445"/>
                        </a:ext>
                      </a:extLst>
                    </a:gridCol>
                    <a:gridCol w="1524000">
                      <a:extLst>
                        <a:ext uri="{9D8B030D-6E8A-4147-A177-3AD203B41FA5}">
                          <a16:colId xmlns:a16="http://schemas.microsoft.com/office/drawing/2014/main" val="2531069941"/>
                        </a:ext>
                      </a:extLst>
                    </a:gridCol>
                    <a:gridCol w="1883120">
                      <a:extLst>
                        <a:ext uri="{9D8B030D-6E8A-4147-A177-3AD203B41FA5}">
                          <a16:colId xmlns:a16="http://schemas.microsoft.com/office/drawing/2014/main" val="1954296012"/>
                        </a:ext>
                      </a:extLst>
                    </a:gridCol>
                    <a:gridCol w="1883664">
                      <a:extLst>
                        <a:ext uri="{9D8B030D-6E8A-4147-A177-3AD203B41FA5}">
                          <a16:colId xmlns:a16="http://schemas.microsoft.com/office/drawing/2014/main" val="213675879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100" dirty="0" smtClean="0"/>
                            <a:t>Parameters: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Default value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Min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Max</a:t>
                          </a:r>
                          <a:endParaRPr lang="en-US" sz="11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5274331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100" b="0" i="1">
                                      <a:latin typeface="Cambria Math" panose="020405030504060302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sz="1100" b="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100" dirty="0" smtClean="0"/>
                            <a:t>(degrees)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0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-35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35</a:t>
                          </a:r>
                          <a:endParaRPr lang="en-US" sz="11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80091013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100" b="0" i="1">
                                      <a:latin typeface="Cambria Math" panose="020405030504060302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sz="1100" b="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100" dirty="0" smtClean="0"/>
                            <a:t>(degrees/ppm)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0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-17.5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17.5</a:t>
                          </a:r>
                          <a:endParaRPr lang="en-US" sz="11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03491060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100" b="0" i="1">
                                      <a:latin typeface="Cambria Math" panose="02040503050406030204" pitchFamily="18" charset="0"/>
                                    </a:rPr>
                                    <m:t>𝜐</m:t>
                                  </m:r>
                                </m:e>
                                <m:sub>
                                  <m:r>
                                    <a:rPr lang="en-US" sz="1100" b="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100" dirty="0" smtClean="0"/>
                            <a:t> (Hz)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12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4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32</a:t>
                          </a:r>
                          <a:endParaRPr lang="en-US" sz="11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31665818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1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sz="1100" b="0" dirty="0"/>
                                    <m:t>ω</m:t>
                                  </m:r>
                                </m:e>
                                <m:sub>
                                  <m:r>
                                    <a:rPr lang="en-US" sz="1100" b="0" i="1">
                                      <a:latin typeface="Cambria Math" panose="02040503050406030204" pitchFamily="18" charset="0"/>
                                    </a:rPr>
                                    <m:t>𝑔𝑙𝑜𝑏𝑎𝑙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100" dirty="0" smtClean="0"/>
                            <a:t> (Hz)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0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-17.5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17.5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18831119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1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sz="1100" b="1" dirty="0"/>
                                    <m:t>ω</m:t>
                                  </m:r>
                                </m:e>
                                <m:sub>
                                  <m:r>
                                    <a:rPr lang="en-US" sz="1100" b="1" i="1" smtClean="0">
                                      <a:latin typeface="Cambria Math" panose="02040503050406030204" pitchFamily="18" charset="0"/>
                                    </a:rPr>
                                    <m:t>𝒌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100" dirty="0" smtClean="0"/>
                            <a:t> (Hz)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0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Random(-1,1,k) * 0.75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100" dirty="0" smtClean="0"/>
                            <a:t>Random(-1,1,k) * 15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2816322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 b="1" i="1">
                                        <a:latin typeface="Cambria Math" panose="02040503050406030204" pitchFamily="18" charset="0"/>
                                      </a:rPr>
                                      <m:t>𝝊</m:t>
                                    </m:r>
                                  </m:e>
                                  <m:sub>
                                    <m:r>
                                      <a:rPr lang="en-US" sz="1100" b="1" i="1">
                                        <a:latin typeface="Cambria Math" panose="02040503050406030204" pitchFamily="18" charset="0"/>
                                      </a:rPr>
                                      <m:t>𝒆</m:t>
                                    </m:r>
                                    <m:r>
                                      <a:rPr lang="en-US" sz="1100" b="1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1100" b="1" i="1" smtClean="0">
                                        <a:latin typeface="Cambria Math" panose="02040503050406030204" pitchFamily="18" charset="0"/>
                                      </a:rPr>
                                      <m:t>𝒌</m:t>
                                    </m:r>
                                  </m:sub>
                                </m:sSub>
                                <m:r>
                                  <a:rPr lang="en-US" sz="1100" b="1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100" b="1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1100" b="1" i="1" smtClean="0">
                                    <a:latin typeface="Cambria Math" panose="02040503050406030204" pitchFamily="18" charset="0"/>
                                  </a:rPr>
                                  <m:t>𝑯𝒛</m:t>
                                </m:r>
                                <m:r>
                                  <a:rPr lang="en-US" sz="1100" b="1" i="1" smtClean="0">
                                    <a:latin typeface="Cambria Math" panose="02040503050406030204" pitchFamily="18" charset="0"/>
                                  </a:rPr>
                                  <m:t>)≈</m:t>
                                </m:r>
                                <m:f>
                                  <m:fPr>
                                    <m:ctrlPr>
                                      <a:rPr lang="en-US" sz="11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1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100" b="1" i="1">
                                        <a:latin typeface="Cambria Math" panose="02040503050406030204" pitchFamily="18" charset="0"/>
                                      </a:rPr>
                                      <m:t>𝝅</m:t>
                                    </m:r>
                                    <m:sSub>
                                      <m:sSubPr>
                                        <m:ctrlPr>
                                          <a:rPr lang="en-US" sz="11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100" b="1" i="1">
                                            <a:latin typeface="Cambria Math" panose="02040503050406030204" pitchFamily="18" charset="0"/>
                                          </a:rPr>
                                          <m:t>𝑻</m:t>
                                        </m:r>
                                      </m:e>
                                      <m:sub>
                                        <m:r>
                                          <a:rPr lang="en-US" sz="1100" b="1" i="1">
                                            <a:latin typeface="Cambria Math" panose="02040503050406030204" pitchFamily="18" charset="0"/>
                                          </a:rPr>
                                          <m:t>𝟐</m:t>
                                        </m:r>
                                        <m:r>
                                          <a:rPr lang="en-US" sz="1100" b="1" i="1" smtClean="0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sz="1100" b="1" i="1" smtClean="0">
                                            <a:latin typeface="Cambria Math" panose="02040503050406030204" pitchFamily="18" charset="0"/>
                                          </a:rPr>
                                          <m:t>𝒌</m:t>
                                        </m:r>
                                      </m:sub>
                                    </m:sSub>
                                    <m:r>
                                      <a:rPr lang="en-US" sz="1100" b="1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sz="1100" b="1" i="1" smtClean="0">
                                        <a:latin typeface="Cambria Math" panose="02040503050406030204" pitchFamily="18" charset="0"/>
                                      </a:rPr>
                                      <m:t>𝒎𝒔</m:t>
                                    </m:r>
                                    <m:r>
                                      <a:rPr lang="en-US" sz="1100" b="1" i="1" smtClean="0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Literature mean T</a:t>
                          </a:r>
                          <a:r>
                            <a:rPr lang="en-US" sz="1100" baseline="-25000" dirty="0" smtClean="0"/>
                            <a:t>2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100" dirty="0" smtClean="0"/>
                            <a:t>Literature mean T</a:t>
                          </a:r>
                          <a:r>
                            <a:rPr lang="en-US" sz="1100" baseline="-25000" dirty="0" smtClean="0"/>
                            <a:t>2 </a:t>
                          </a:r>
                          <a:r>
                            <a:rPr lang="en-US" sz="1100" baseline="0" dirty="0" smtClean="0"/>
                            <a:t>+ random(-1,1,k) *0.2* std_T</a:t>
                          </a:r>
                          <a:r>
                            <a:rPr lang="en-US" sz="1100" baseline="-25000" dirty="0" smtClean="0"/>
                            <a:t>2</a:t>
                          </a:r>
                          <a:endParaRPr lang="en-US" sz="1100" baseline="0" dirty="0" smtClean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100" dirty="0" smtClean="0"/>
                            <a:t>Literature mean T</a:t>
                          </a:r>
                          <a:r>
                            <a:rPr lang="en-US" sz="1100" baseline="-25000" dirty="0" smtClean="0"/>
                            <a:t>2 </a:t>
                          </a:r>
                          <a:r>
                            <a:rPr lang="en-US" sz="1100" baseline="0" dirty="0" smtClean="0"/>
                            <a:t>+ random(-1,1,k) *2* std_T</a:t>
                          </a:r>
                          <a:r>
                            <a:rPr lang="en-US" sz="1100" baseline="-25000" dirty="0" smtClean="0"/>
                            <a:t>2</a:t>
                          </a:r>
                          <a:endParaRPr lang="en-US" sz="1100" baseline="0" dirty="0" smtClean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014047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Noise &lt;-&gt;</a:t>
                          </a:r>
                          <a:r>
                            <a:rPr lang="en-US" sz="1100" baseline="0" dirty="0" smtClean="0"/>
                            <a:t> SNR</a:t>
                          </a:r>
                          <a:r>
                            <a:rPr lang="en-US" sz="1100" baseline="-25000" dirty="0" smtClean="0"/>
                            <a:t>NAA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158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13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100" dirty="0" smtClean="0"/>
                            <a:t>207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82864416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b="1" dirty="0" smtClean="0"/>
                            <a:t>c</a:t>
                          </a:r>
                          <a:endParaRPr lang="en-US" sz="11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Literature</a:t>
                          </a:r>
                          <a:r>
                            <a:rPr lang="en-US" sz="1100" baseline="0" dirty="0" smtClean="0"/>
                            <a:t> mean </a:t>
                          </a:r>
                          <a:r>
                            <a:rPr lang="en-US" sz="1100" baseline="0" dirty="0" err="1" smtClean="0"/>
                            <a:t>conc</a:t>
                          </a:r>
                          <a:endParaRPr lang="en-US" sz="1100" dirty="0"/>
                        </a:p>
                      </a:txBody>
                      <a:tcPr anchor="ctr"/>
                    </a:tc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100" dirty="0" smtClean="0"/>
                            <a:t>Literature mean </a:t>
                          </a:r>
                          <a:r>
                            <a:rPr lang="en-US" sz="1100" dirty="0" err="1" smtClean="0"/>
                            <a:t>conc</a:t>
                          </a:r>
                          <a:r>
                            <a:rPr lang="en-US" sz="1100" baseline="-25000" dirty="0" smtClean="0"/>
                            <a:t> </a:t>
                          </a:r>
                          <a:r>
                            <a:rPr lang="en-US" sz="1100" baseline="0" dirty="0" smtClean="0"/>
                            <a:t>+ random(-1,1,k) *3.5* </a:t>
                          </a:r>
                          <a:r>
                            <a:rPr lang="en-US" sz="1100" baseline="0" dirty="0" err="1" smtClean="0"/>
                            <a:t>std_conc</a:t>
                          </a:r>
                          <a:endParaRPr lang="en-US" sz="1100" baseline="0" dirty="0" smtClean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 smtClean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0326972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38898928"/>
                  </p:ext>
                </p:extLst>
              </p:nvPr>
            </p:nvGraphicFramePr>
            <p:xfrm>
              <a:off x="3825058" y="3629536"/>
              <a:ext cx="6814784" cy="272224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524000">
                      <a:extLst>
                        <a:ext uri="{9D8B030D-6E8A-4147-A177-3AD203B41FA5}">
                          <a16:colId xmlns:a16="http://schemas.microsoft.com/office/drawing/2014/main" val="2531002445"/>
                        </a:ext>
                      </a:extLst>
                    </a:gridCol>
                    <a:gridCol w="1524000">
                      <a:extLst>
                        <a:ext uri="{9D8B030D-6E8A-4147-A177-3AD203B41FA5}">
                          <a16:colId xmlns:a16="http://schemas.microsoft.com/office/drawing/2014/main" val="2531069941"/>
                        </a:ext>
                      </a:extLst>
                    </a:gridCol>
                    <a:gridCol w="1883120">
                      <a:extLst>
                        <a:ext uri="{9D8B030D-6E8A-4147-A177-3AD203B41FA5}">
                          <a16:colId xmlns:a16="http://schemas.microsoft.com/office/drawing/2014/main" val="1954296012"/>
                        </a:ext>
                      </a:extLst>
                    </a:gridCol>
                    <a:gridCol w="1883664">
                      <a:extLst>
                        <a:ext uri="{9D8B030D-6E8A-4147-A177-3AD203B41FA5}">
                          <a16:colId xmlns:a16="http://schemas.microsoft.com/office/drawing/2014/main" val="2136758799"/>
                        </a:ext>
                      </a:extLst>
                    </a:gridCol>
                  </a:tblGrid>
                  <a:tr h="25908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100" dirty="0" smtClean="0"/>
                            <a:t>Parameters: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Default value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Min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Max</a:t>
                          </a:r>
                          <a:endParaRPr lang="en-US" sz="11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52743317"/>
                      </a:ext>
                    </a:extLst>
                  </a:tr>
                  <a:tr h="259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400" t="-104762" r="-349200" b="-87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0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-35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35</a:t>
                          </a:r>
                          <a:endParaRPr lang="en-US" sz="11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800910134"/>
                      </a:ext>
                    </a:extLst>
                  </a:tr>
                  <a:tr h="259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400" t="-200000" r="-349200" b="-7558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0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-17.5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17.5</a:t>
                          </a:r>
                          <a:endParaRPr lang="en-US" sz="11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034910609"/>
                      </a:ext>
                    </a:extLst>
                  </a:tr>
                  <a:tr h="27266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400" t="-293182" r="-349200" b="-638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12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4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32</a:t>
                          </a:r>
                          <a:endParaRPr lang="en-US" sz="11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316658180"/>
                      </a:ext>
                    </a:extLst>
                  </a:tr>
                  <a:tr h="27266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400" t="-384444" r="-349200" b="-524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0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-17.5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17.5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188311193"/>
                      </a:ext>
                    </a:extLst>
                  </a:tr>
                  <a:tr h="259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400" t="-506977" r="-349200" b="-4488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0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Random(-1,1,k) * 0.75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100" dirty="0" smtClean="0"/>
                            <a:t>Random(-1,1,k) * 15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28163223"/>
                      </a:ext>
                    </a:extLst>
                  </a:tr>
                  <a:tr h="62242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400" t="-255882" r="-349200" b="-892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Literature mean T</a:t>
                          </a:r>
                          <a:r>
                            <a:rPr lang="en-US" sz="1100" baseline="-25000" dirty="0" smtClean="0"/>
                            <a:t>2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100" dirty="0" smtClean="0"/>
                            <a:t>Literature mean T</a:t>
                          </a:r>
                          <a:r>
                            <a:rPr lang="en-US" sz="1100" baseline="-25000" dirty="0" smtClean="0"/>
                            <a:t>2 </a:t>
                          </a:r>
                          <a:r>
                            <a:rPr lang="en-US" sz="1100" baseline="0" dirty="0" smtClean="0"/>
                            <a:t>+ random(-1,1,k) *0.2* std_T</a:t>
                          </a:r>
                          <a:r>
                            <a:rPr lang="en-US" sz="1100" baseline="-25000" dirty="0" smtClean="0"/>
                            <a:t>2</a:t>
                          </a:r>
                          <a:endParaRPr lang="en-US" sz="1100" baseline="0" dirty="0" smtClean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100" dirty="0" smtClean="0"/>
                            <a:t>Literature mean T</a:t>
                          </a:r>
                          <a:r>
                            <a:rPr lang="en-US" sz="1100" baseline="-25000" dirty="0" smtClean="0"/>
                            <a:t>2 </a:t>
                          </a:r>
                          <a:r>
                            <a:rPr lang="en-US" sz="1100" baseline="0" dirty="0" smtClean="0"/>
                            <a:t>+ random(-1,1,k) *2* std_T</a:t>
                          </a:r>
                          <a:r>
                            <a:rPr lang="en-US" sz="1100" baseline="-25000" dirty="0" smtClean="0"/>
                            <a:t>2</a:t>
                          </a:r>
                          <a:endParaRPr lang="en-US" sz="1100" baseline="0" dirty="0" smtClean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780140471"/>
                      </a:ext>
                    </a:extLst>
                  </a:tr>
                  <a:tr h="259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Noise &lt;-&gt;</a:t>
                          </a:r>
                          <a:r>
                            <a:rPr lang="en-US" sz="1100" baseline="0" dirty="0" smtClean="0"/>
                            <a:t> SNR</a:t>
                          </a:r>
                          <a:r>
                            <a:rPr lang="en-US" sz="1100" baseline="-25000" dirty="0" smtClean="0"/>
                            <a:t>NAA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158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13</a:t>
                          </a:r>
                          <a:endParaRPr lang="en-US" sz="11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100" dirty="0" smtClean="0"/>
                            <a:t>207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82864416"/>
                      </a:ext>
                    </a:extLst>
                  </a:tr>
                  <a:tr h="259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b="1" dirty="0" smtClean="0"/>
                            <a:t>c</a:t>
                          </a:r>
                          <a:endParaRPr lang="en-US" sz="1100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100" dirty="0" smtClean="0"/>
                            <a:t>Literature</a:t>
                          </a:r>
                          <a:r>
                            <a:rPr lang="en-US" sz="1100" baseline="0" dirty="0" smtClean="0"/>
                            <a:t> mean </a:t>
                          </a:r>
                          <a:r>
                            <a:rPr lang="en-US" sz="1100" baseline="0" dirty="0" err="1" smtClean="0"/>
                            <a:t>conc</a:t>
                          </a:r>
                          <a:endParaRPr lang="en-US" sz="1100" dirty="0"/>
                        </a:p>
                      </a:txBody>
                      <a:tcPr anchor="ctr"/>
                    </a:tc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100" dirty="0" smtClean="0"/>
                            <a:t>Literature mean </a:t>
                          </a:r>
                          <a:r>
                            <a:rPr lang="en-US" sz="1100" dirty="0" err="1" smtClean="0"/>
                            <a:t>conc</a:t>
                          </a:r>
                          <a:r>
                            <a:rPr lang="en-US" sz="1100" baseline="-25000" dirty="0" smtClean="0"/>
                            <a:t> </a:t>
                          </a:r>
                          <a:r>
                            <a:rPr lang="en-US" sz="1100" baseline="0" dirty="0" smtClean="0"/>
                            <a:t>+ random(-1,1,k) *3.5* </a:t>
                          </a:r>
                          <a:r>
                            <a:rPr lang="en-US" sz="1100" baseline="0" dirty="0" err="1" smtClean="0"/>
                            <a:t>std_conc</a:t>
                          </a:r>
                          <a:endParaRPr lang="en-US" sz="1100" baseline="0" dirty="0" smtClean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 smtClean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0326972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1600200" y="938949"/>
                <a:ext cx="7315200" cy="14473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</m:acc>
                      <m:r>
                        <a:rPr lang="en-US" b="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f>
                                    <m:f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sSub>
                                        <m:sSub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𝜑</m:t>
                                          </m:r>
                                        </m:e>
                                        <m:sub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180</m:t>
                                      </m:r>
                                    </m:den>
                                  </m:f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en-US" b="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b="0" i="1">
                                                  <a:latin typeface="Cambria Math" panose="02040503050406030204" pitchFamily="18" charset="0"/>
                                                </a:rPr>
                                                <m:t>𝜋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b="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b="0" i="1">
                                                      <a:latin typeface="Cambria Math" panose="02040503050406030204" pitchFamily="18" charset="0"/>
                                                    </a:rPr>
                                                    <m:t>𝜐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b="0" i="1">
                                                      <a:latin typeface="Cambria Math" panose="02040503050406030204" pitchFamily="18" charset="0"/>
                                                    </a:rPr>
                                                    <m:t>𝑔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b="1" i="1">
                                                  <a:latin typeface="Cambria Math" panose="02040503050406030204" pitchFamily="18" charset="0"/>
                                                </a:rPr>
                                                <m:t>𝒕</m:t>
                                              </m:r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𝑙𝑛</m:t>
                                      </m:r>
                                      <m:d>
                                        <m:d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d>
                                    </m:den>
                                  </m:f>
                                </m:e>
                              </m:d>
                            </m:e>
                          </m:func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∙</m:t>
                          </m:r>
                          <m:nary>
                            <m:naryPr>
                              <m:chr m:val="∑"/>
                              <m:limLoc m:val="undOvr"/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𝜷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𝒌</m:t>
                                  </m:r>
                                </m:sub>
                              </m:sSub>
                              <m:func>
                                <m:func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exp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sSub>
                                        <m:sSub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𝜐</m:t>
                                          </m:r>
                                        </m:e>
                                        <m:sub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𝑒</m:t>
                                          </m:r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TE</m:t>
                                          </m:r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r>
                                            <a:rPr lang="en-US" b="1" i="1">
                                              <a:latin typeface="Cambria Math" panose="02040503050406030204" pitchFamily="18" charset="0"/>
                                            </a:rPr>
                                            <m:t>𝒕</m:t>
                                          </m:r>
                                        </m:e>
                                      </m:d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sSub>
                                        <m:sSub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sub>
                                      </m:sSub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</a:rPr>
                                        <m:t>𝒕</m:t>
                                      </m:r>
                                    </m:e>
                                  </m:d>
                                </m:e>
                              </m:func>
                            </m:e>
                          </m:nary>
                        </m:e>
                      </m:d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0">
                          <a:latin typeface="Cambria Math" panose="02040503050406030204" pitchFamily="18" charset="0"/>
                        </a:rPr>
                        <m:t>⊗</m:t>
                      </m:r>
                      <m:r>
                        <m:rPr>
                          <m:sty m:val="p"/>
                        </m:rPr>
                        <a:rPr lang="en-US" b="0" i="0">
                          <a:latin typeface="Cambria Math" panose="02040503050406030204" pitchFamily="18" charset="0"/>
                        </a:rPr>
                        <m:t>exp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𝑖</m:t>
                          </m:r>
                          <m:f>
                            <m:f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180</m:t>
                              </m:r>
                            </m:den>
                          </m:f>
                          <m:d>
                            <m:d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𝜹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𝒑𝒑𝒎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𝑟𝑒𝑓</m:t>
                                  </m:r>
                                </m:sub>
                                <m:sup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sup>
                              </m:sSubSup>
                            </m:e>
                          </m:d>
                        </m:e>
                      </m:d>
                      <m:r>
                        <a:rPr lang="en-US" b="0" i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0200" y="938949"/>
                <a:ext cx="7315200" cy="144731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738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Simulate in vivo quality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15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598" y="1039678"/>
            <a:ext cx="3376080" cy="25320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760" y="1081242"/>
            <a:ext cx="3374813" cy="25311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3743055"/>
            <a:ext cx="3341748" cy="25063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922" y="3697859"/>
            <a:ext cx="3431710" cy="257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86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Simulate in vivo quality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16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1" y="3957050"/>
            <a:ext cx="3413265" cy="25599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73" y="3865424"/>
            <a:ext cx="3657600" cy="2743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73" y="1122224"/>
            <a:ext cx="3657600" cy="2743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1" y="1203466"/>
            <a:ext cx="3440955" cy="2580716"/>
          </a:xfrm>
          <a:prstGeom prst="rect">
            <a:avLst/>
          </a:prstGeom>
        </p:spPr>
      </p:pic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8259833" y="3752574"/>
            <a:ext cx="2362200" cy="2419627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/>
              <a:t>13 baselines extracted from </a:t>
            </a:r>
            <a:r>
              <a:rPr lang="en-US" sz="2000" dirty="0" err="1"/>
              <a:t>LCModel</a:t>
            </a:r>
            <a:r>
              <a:rPr lang="en-US" sz="2000" dirty="0"/>
              <a:t> fits</a:t>
            </a:r>
          </a:p>
          <a:p>
            <a:r>
              <a:rPr lang="en-US" sz="2000" dirty="0"/>
              <a:t>+ simulated lipid peak at 1.3 ppm</a:t>
            </a:r>
          </a:p>
          <a:p>
            <a:r>
              <a:rPr lang="en-US" sz="2000" dirty="0"/>
              <a:t>+ simulated lipid peak at 1.3 ppm with 90</a:t>
            </a:r>
            <a:r>
              <a:rPr lang="de-DE" sz="2000" dirty="0"/>
              <a:t>°</a:t>
            </a:r>
            <a:r>
              <a:rPr lang="en-US" sz="2000" dirty="0"/>
              <a:t> phase</a:t>
            </a:r>
          </a:p>
        </p:txBody>
      </p:sp>
    </p:spTree>
    <p:extLst>
      <p:ext uri="{BB962C8B-B14F-4D97-AF65-F5344CB8AC3E}">
        <p14:creationId xmlns:p14="http://schemas.microsoft.com/office/powerpoint/2010/main" val="70082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ProFit</a:t>
            </a:r>
            <a:r>
              <a:rPr lang="en-US" dirty="0" smtClean="0"/>
              <a:t> </a:t>
            </a:r>
            <a:r>
              <a:rPr lang="en-US" i="1" dirty="0" smtClean="0"/>
              <a:t>in vitro </a:t>
            </a:r>
            <a:r>
              <a:rPr lang="en-US" dirty="0" smtClean="0"/>
              <a:t>results / parameter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17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753600" y="6356351"/>
            <a:ext cx="533400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55" b="4977"/>
          <a:stretch/>
        </p:blipFill>
        <p:spPr>
          <a:xfrm>
            <a:off x="4023905" y="1295400"/>
            <a:ext cx="7253695" cy="5029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7" r="7517" b="65556"/>
          <a:stretch/>
        </p:blipFill>
        <p:spPr>
          <a:xfrm>
            <a:off x="1433105" y="3413919"/>
            <a:ext cx="3069259" cy="28495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2" t="4784" r="50772" b="65556"/>
          <a:stretch/>
        </p:blipFill>
        <p:spPr>
          <a:xfrm>
            <a:off x="1407751" y="1295400"/>
            <a:ext cx="3094613" cy="2390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49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ProFit</a:t>
            </a:r>
            <a:r>
              <a:rPr lang="en-US" dirty="0"/>
              <a:t> </a:t>
            </a:r>
            <a:r>
              <a:rPr lang="en-US" i="1" dirty="0"/>
              <a:t>in vitro </a:t>
            </a:r>
            <a:r>
              <a:rPr lang="en-US" dirty="0" smtClean="0"/>
              <a:t>results</a:t>
            </a:r>
            <a:br>
              <a:rPr lang="en-US" dirty="0" smtClean="0"/>
            </a:br>
            <a:r>
              <a:rPr lang="en-US" dirty="0" smtClean="0"/>
              <a:t>Concentration correlations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2134" y="1066800"/>
            <a:ext cx="7925238" cy="5943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762" y="1066800"/>
            <a:ext cx="7925238" cy="59436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18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2134" y="3673475"/>
            <a:ext cx="7925238" cy="5943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4762" y="3582194"/>
            <a:ext cx="7925238" cy="5943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3486" y="2514600"/>
            <a:ext cx="7925238" cy="5943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52600" y="14478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268"/>
                </a:solidFill>
              </a:rPr>
              <a:t>Concentration normalization in </a:t>
            </a:r>
            <a:r>
              <a:rPr lang="en-US" dirty="0" err="1">
                <a:solidFill>
                  <a:srgbClr val="007268"/>
                </a:solidFill>
              </a:rPr>
              <a:t>LCModel</a:t>
            </a:r>
            <a:r>
              <a:rPr lang="en-US" dirty="0">
                <a:solidFill>
                  <a:srgbClr val="007268"/>
                </a:solidFill>
              </a:rPr>
              <a:t> on </a:t>
            </a:r>
            <a:r>
              <a:rPr lang="en-US" dirty="0" err="1">
                <a:solidFill>
                  <a:srgbClr val="007268"/>
                </a:solidFill>
              </a:rPr>
              <a:t>tCr</a:t>
            </a:r>
            <a:r>
              <a:rPr lang="en-US" dirty="0">
                <a:solidFill>
                  <a:srgbClr val="007268"/>
                </a:solidFill>
              </a:rPr>
              <a:t>(CH</a:t>
            </a:r>
            <a:r>
              <a:rPr lang="en-US" baseline="-25000" dirty="0">
                <a:solidFill>
                  <a:srgbClr val="007268"/>
                </a:solidFill>
              </a:rPr>
              <a:t>3</a:t>
            </a:r>
            <a:r>
              <a:rPr lang="en-US" dirty="0">
                <a:solidFill>
                  <a:srgbClr val="007268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400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ProFit</a:t>
            </a:r>
            <a:r>
              <a:rPr lang="en-US" dirty="0"/>
              <a:t> </a:t>
            </a:r>
            <a:r>
              <a:rPr lang="en-US" i="1" dirty="0"/>
              <a:t>in vitro </a:t>
            </a:r>
            <a:r>
              <a:rPr lang="en-US" dirty="0" smtClean="0"/>
              <a:t>results</a:t>
            </a:r>
            <a:br>
              <a:rPr lang="en-US" dirty="0" smtClean="0"/>
            </a:br>
            <a:r>
              <a:rPr lang="en-US" dirty="0" smtClean="0"/>
              <a:t>Concentration correlations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19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66800"/>
            <a:ext cx="7925238" cy="5943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1066800"/>
            <a:ext cx="7925238" cy="5943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7600" y="1066800"/>
            <a:ext cx="7925238" cy="5943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3567112"/>
            <a:ext cx="7925238" cy="5943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5800" y="3571299"/>
            <a:ext cx="7925238" cy="5943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67600" y="3562925"/>
            <a:ext cx="7925238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41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describe a spectrum?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63368" y="2057400"/>
                <a:ext cx="10415832" cy="3962400"/>
              </a:xfrm>
            </p:spPr>
            <p:txBody>
              <a:bodyPr>
                <a:normAutofit fontScale="55000" lnSpcReduction="20000"/>
              </a:bodyPr>
              <a:lstStyle/>
              <a:p>
                <a:endParaRPr lang="en-US" dirty="0" smtClean="0"/>
              </a:p>
              <a:p>
                <a:endParaRPr lang="en-US" dirty="0"/>
              </a:p>
              <a:p>
                <a:r>
                  <a:rPr lang="en-US" sz="3300" dirty="0"/>
                  <a:t>zero and first order phase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3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300" b="0" i="1">
                            <a:latin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a:rPr lang="en-US" sz="3300" b="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33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3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300" b="0" i="1">
                            <a:latin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a:rPr lang="en-US" sz="3300" b="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300" dirty="0" smtClean="0"/>
                  <a:t>) </a:t>
                </a:r>
                <a:r>
                  <a:rPr lang="en-US" sz="3300" dirty="0" smtClean="0">
                    <a:solidFill>
                      <a:srgbClr val="C00000"/>
                    </a:solidFill>
                  </a:rPr>
                  <a:t>pc0, pc1</a:t>
                </a:r>
                <a:endParaRPr lang="en-US" sz="3300" dirty="0">
                  <a:solidFill>
                    <a:srgbClr val="C00000"/>
                  </a:solidFill>
                </a:endParaRPr>
              </a:p>
              <a:p>
                <a:r>
                  <a:rPr lang="en-US" sz="3300" dirty="0"/>
                  <a:t>Gauss </a:t>
                </a:r>
                <a:r>
                  <a:rPr lang="en-US" sz="3300" dirty="0" err="1"/>
                  <a:t>lineshape</a:t>
                </a:r>
                <a:r>
                  <a:rPr lang="en-US" sz="3300" dirty="0"/>
                  <a:t> parameters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3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300" b="0" i="1">
                            <a:latin typeface="Cambria Math" panose="02040503050406030204" pitchFamily="18" charset="0"/>
                          </a:rPr>
                          <m:t>𝜐</m:t>
                        </m:r>
                      </m:e>
                      <m:sub>
                        <m:r>
                          <a:rPr lang="en-US" sz="3300" b="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en-US" sz="3300" dirty="0" smtClean="0"/>
                  <a:t>) </a:t>
                </a:r>
                <a:r>
                  <a:rPr lang="en-US" sz="3300" dirty="0" smtClean="0">
                    <a:solidFill>
                      <a:srgbClr val="C00000"/>
                    </a:solidFill>
                  </a:rPr>
                  <a:t>gm</a:t>
                </a:r>
                <a:endParaRPr lang="en-US" sz="3300" dirty="0">
                  <a:solidFill>
                    <a:srgbClr val="C00000"/>
                  </a:solidFill>
                </a:endParaRPr>
              </a:p>
              <a:p>
                <a:r>
                  <a:rPr lang="en-US" sz="3300" dirty="0"/>
                  <a:t>sampling time and ppm vectors (</a:t>
                </a:r>
                <a14:m>
                  <m:oMath xmlns:m="http://schemas.openxmlformats.org/officeDocument/2006/math">
                    <m:r>
                      <a:rPr lang="en-US" sz="3300" b="1" i="0" smtClean="0">
                        <a:latin typeface="Cambria Math" panose="02040503050406030204" pitchFamily="18" charset="0"/>
                      </a:rPr>
                      <m:t>𝐭</m:t>
                    </m:r>
                  </m:oMath>
                </a14:m>
                <a:r>
                  <a:rPr lang="en-US" sz="33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3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300" b="1" i="1" smtClean="0">
                            <a:latin typeface="Cambria Math" panose="02040503050406030204" pitchFamily="18" charset="0"/>
                          </a:rPr>
                          <m:t>𝜹</m:t>
                        </m:r>
                      </m:e>
                      <m:sub>
                        <m:r>
                          <a:rPr lang="en-US" sz="3300" b="1" i="1" smtClean="0">
                            <a:latin typeface="Cambria Math" panose="02040503050406030204" pitchFamily="18" charset="0"/>
                          </a:rPr>
                          <m:t>𝒑𝒑𝒎</m:t>
                        </m:r>
                      </m:sub>
                    </m:sSub>
                  </m:oMath>
                </a14:m>
                <a:r>
                  <a:rPr lang="en-US" sz="3300" dirty="0"/>
                  <a:t>)</a:t>
                </a:r>
              </a:p>
              <a:p>
                <a:r>
                  <a:rPr lang="en-US" sz="3300" dirty="0"/>
                  <a:t>echo time </a:t>
                </a:r>
                <a14:m>
                  <m:oMath xmlns:m="http://schemas.openxmlformats.org/officeDocument/2006/math">
                    <m:r>
                      <a:rPr lang="en-US" sz="3300" b="0" i="1">
                        <a:latin typeface="Cambria Math" panose="02040503050406030204" pitchFamily="18" charset="0"/>
                      </a:rPr>
                      <m:t>𝑇𝐸</m:t>
                    </m:r>
                  </m:oMath>
                </a14:m>
                <a:r>
                  <a:rPr lang="en-US" sz="3300" dirty="0"/>
                  <a:t> </a:t>
                </a:r>
              </a:p>
              <a:p>
                <a:r>
                  <a:rPr lang="en-US" sz="3300" dirty="0"/>
                  <a:t>excitation frequency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3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300" b="0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sz="3300" b="0" i="1">
                            <a:latin typeface="Cambria Math" panose="02040503050406030204" pitchFamily="18" charset="0"/>
                          </a:rPr>
                          <m:t>𝑟𝑒𝑓</m:t>
                        </m:r>
                      </m:sub>
                      <m:sup>
                        <m:r>
                          <a:rPr lang="en-US" sz="33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sup>
                    </m:sSubSup>
                  </m:oMath>
                </a14:m>
                <a:endParaRPr lang="en-US" sz="3300" dirty="0"/>
              </a:p>
              <a:p>
                <a:endParaRPr lang="en-US" sz="3300" dirty="0"/>
              </a:p>
              <a:p>
                <a:r>
                  <a:rPr lang="en-US" sz="3300" dirty="0"/>
                  <a:t>Each of the </a:t>
                </a:r>
                <a14:m>
                  <m:oMath xmlns:m="http://schemas.openxmlformats.org/officeDocument/2006/math">
                    <m:r>
                      <a:rPr lang="en-US" sz="3300" i="1" dirty="0" smtClean="0">
                        <a:latin typeface="Cambria Math" panose="02040503050406030204" pitchFamily="18" charset="0"/>
                      </a:rPr>
                      <m:t>𝐾</m:t>
                    </m:r>
                  </m:oMath>
                </a14:m>
                <a:r>
                  <a:rPr lang="en-US" sz="3300" dirty="0"/>
                  <a:t> metabolites: </a:t>
                </a:r>
              </a:p>
              <a:p>
                <a:pPr lvl="1"/>
                <a:r>
                  <a:rPr lang="en-US" sz="2900" dirty="0"/>
                  <a:t>concentration </a:t>
                </a:r>
                <a:r>
                  <a:rPr lang="en-US" sz="2900" dirty="0" smtClean="0"/>
                  <a:t>c </a:t>
                </a:r>
                <a:r>
                  <a:rPr lang="en-US" sz="2900" dirty="0" err="1" smtClean="0">
                    <a:solidFill>
                      <a:srgbClr val="C00000"/>
                    </a:solidFill>
                  </a:rPr>
                  <a:t>conc</a:t>
                </a:r>
                <a:endParaRPr lang="en-US" sz="2900" dirty="0">
                  <a:solidFill>
                    <a:srgbClr val="C00000"/>
                  </a:solidFill>
                </a:endParaRPr>
              </a:p>
              <a:p>
                <a:pPr lvl="1"/>
                <a:r>
                  <a:rPr lang="en-US" sz="2900" dirty="0"/>
                  <a:t>basis set </a:t>
                </a:r>
                <a14:m>
                  <m:oMath xmlns:m="http://schemas.openxmlformats.org/officeDocument/2006/math">
                    <m:r>
                      <a:rPr lang="en-US" sz="2900" b="1" i="1">
                        <a:latin typeface="Cambria Math" panose="02040503050406030204" pitchFamily="18" charset="0"/>
                      </a:rPr>
                      <m:t>𝜷</m:t>
                    </m:r>
                  </m:oMath>
                </a14:m>
                <a:r>
                  <a:rPr lang="en-US" sz="2900" b="1" dirty="0" smtClean="0"/>
                  <a:t> </a:t>
                </a:r>
                <a:r>
                  <a:rPr lang="en-US" sz="2900" dirty="0" err="1" smtClean="0">
                    <a:solidFill>
                      <a:srgbClr val="C00000"/>
                    </a:solidFill>
                  </a:rPr>
                  <a:t>basis_spec</a:t>
                </a:r>
                <a:r>
                  <a:rPr lang="en-US" sz="2900" dirty="0" smtClean="0">
                    <a:solidFill>
                      <a:srgbClr val="C00000"/>
                    </a:solidFill>
                  </a:rPr>
                  <a:t>, </a:t>
                </a:r>
                <a:r>
                  <a:rPr lang="en-US" sz="2900" dirty="0" err="1" smtClean="0">
                    <a:solidFill>
                      <a:srgbClr val="C00000"/>
                    </a:solidFill>
                  </a:rPr>
                  <a:t>basis_fid</a:t>
                </a:r>
                <a:endParaRPr lang="en-US" sz="2900" dirty="0">
                  <a:solidFill>
                    <a:srgbClr val="C00000"/>
                  </a:solidFill>
                </a:endParaRPr>
              </a:p>
              <a:p>
                <a:pPr lvl="1"/>
                <a:r>
                  <a:rPr lang="en-US" sz="2900" dirty="0"/>
                  <a:t>lorentzian </a:t>
                </a:r>
                <a:r>
                  <a:rPr lang="en-US" sz="2900" dirty="0" err="1"/>
                  <a:t>lineshape</a:t>
                </a:r>
                <a:r>
                  <a:rPr lang="en-US" sz="2900" dirty="0"/>
                  <a:t> parameter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9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900" b="1" i="1">
                            <a:latin typeface="Cambria Math" panose="02040503050406030204" pitchFamily="18" charset="0"/>
                          </a:rPr>
                          <m:t>𝝊</m:t>
                        </m:r>
                      </m:e>
                      <m:sub>
                        <m:r>
                          <a:rPr lang="en-US" sz="2900" b="1" i="1">
                            <a:latin typeface="Cambria Math" panose="02040503050406030204" pitchFamily="18" charset="0"/>
                          </a:rPr>
                          <m:t>𝒆</m:t>
                        </m:r>
                      </m:sub>
                    </m:sSub>
                    <m:r>
                      <a:rPr lang="en-US" sz="2900" b="1" i="1">
                        <a:latin typeface="Cambria Math" panose="02040503050406030204" pitchFamily="18" charset="0"/>
                      </a:rPr>
                      <m:t> ≈</m:t>
                    </m:r>
                    <m:f>
                      <m:fPr>
                        <m:ctrlPr>
                          <a:rPr lang="en-US" sz="29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900" b="1" i="1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900" b="1" i="1">
                            <a:latin typeface="Cambria Math" panose="02040503050406030204" pitchFamily="18" charset="0"/>
                          </a:rPr>
                          <m:t>𝝅</m:t>
                        </m:r>
                        <m:sSub>
                          <m:sSubPr>
                            <m:ctrlPr>
                              <a:rPr lang="en-US" sz="29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9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29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900" b="1" dirty="0" smtClean="0"/>
                  <a:t> </a:t>
                </a:r>
                <a:r>
                  <a:rPr lang="en-US" sz="2900" dirty="0" smtClean="0">
                    <a:solidFill>
                      <a:srgbClr val="C00000"/>
                    </a:solidFill>
                  </a:rPr>
                  <a:t>em</a:t>
                </a:r>
                <a:endParaRPr lang="en-US" sz="2900" dirty="0">
                  <a:solidFill>
                    <a:srgbClr val="C00000"/>
                  </a:solidFill>
                </a:endParaRPr>
              </a:p>
              <a:p>
                <a:pPr lvl="1"/>
                <a:r>
                  <a:rPr lang="en-US" sz="2900" dirty="0"/>
                  <a:t>chemical shift </a:t>
                </a:r>
                <a:r>
                  <a:rPr lang="en-US" sz="2900" dirty="0" smtClean="0"/>
                  <a:t>ω </a:t>
                </a:r>
                <a:r>
                  <a:rPr lang="en-US" sz="2900" dirty="0" smtClean="0">
                    <a:solidFill>
                      <a:srgbClr val="C00000"/>
                    </a:solidFill>
                  </a:rPr>
                  <a:t>df2</a:t>
                </a:r>
                <a:endParaRPr lang="en-US" sz="290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63368" y="2057400"/>
                <a:ext cx="10415832" cy="3962400"/>
              </a:xfrm>
              <a:blipFill>
                <a:blip r:embed="rId2"/>
                <a:stretch>
                  <a:fillRect l="-3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2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838200" y="1145022"/>
                <a:ext cx="10134600" cy="9727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</m:acc>
                      <m:r>
                        <a:rPr lang="en-US" b="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f>
                                    <m:f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sSub>
                                        <m:sSub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𝜑</m:t>
                                          </m:r>
                                        </m:e>
                                        <m:sub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180</m:t>
                                      </m:r>
                                    </m:den>
                                  </m:f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en-US" b="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b="0" i="1">
                                                  <a:latin typeface="Cambria Math" panose="02040503050406030204" pitchFamily="18" charset="0"/>
                                                </a:rPr>
                                                <m:t>𝜋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b="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b="0" i="1">
                                                      <a:latin typeface="Cambria Math" panose="02040503050406030204" pitchFamily="18" charset="0"/>
                                                    </a:rPr>
                                                    <m:t>𝜐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b="0" i="1">
                                                      <a:latin typeface="Cambria Math" panose="02040503050406030204" pitchFamily="18" charset="0"/>
                                                    </a:rPr>
                                                    <m:t>𝑔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b="1" i="1">
                                                  <a:latin typeface="Cambria Math" panose="02040503050406030204" pitchFamily="18" charset="0"/>
                                                </a:rPr>
                                                <m:t>𝒕</m:t>
                                              </m:r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𝑙𝑛</m:t>
                                      </m:r>
                                      <m:d>
                                        <m:d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d>
                                    </m:den>
                                  </m:f>
                                </m:e>
                              </m:d>
                            </m:e>
                          </m:func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∙</m:t>
                          </m:r>
                          <m:nary>
                            <m:naryPr>
                              <m:chr m:val="∑"/>
                              <m:limLoc m:val="undOvr"/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𝜷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𝒌</m:t>
                                  </m:r>
                                </m:sub>
                              </m:sSub>
                              <m:func>
                                <m:func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exp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sSub>
                                        <m:sSub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𝜐</m:t>
                                          </m:r>
                                        </m:e>
                                        <m:sub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𝑒</m:t>
                                          </m:r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TE</m:t>
                                          </m:r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r>
                                            <a:rPr lang="en-US" b="1" i="1">
                                              <a:latin typeface="Cambria Math" panose="02040503050406030204" pitchFamily="18" charset="0"/>
                                            </a:rPr>
                                            <m:t>𝒕</m:t>
                                          </m:r>
                                        </m:e>
                                      </m:d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sSub>
                                        <m:sSub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sub>
                                      </m:sSub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</a:rPr>
                                        <m:t>𝒕</m:t>
                                      </m:r>
                                    </m:e>
                                  </m:d>
                                </m:e>
                              </m:func>
                            </m:e>
                          </m:nary>
                        </m:e>
                      </m:d>
                      <m:r>
                        <a:rPr lang="en-US" b="0" i="0">
                          <a:latin typeface="Cambria Math" panose="02040503050406030204" pitchFamily="18" charset="0"/>
                        </a:rPr>
                        <m:t>⊗</m:t>
                      </m:r>
                      <m:r>
                        <m:rPr>
                          <m:sty m:val="p"/>
                        </m:rPr>
                        <a:rPr lang="en-US" b="0" i="0">
                          <a:latin typeface="Cambria Math" panose="02040503050406030204" pitchFamily="18" charset="0"/>
                        </a:rPr>
                        <m:t>exp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𝑖</m:t>
                          </m:r>
                          <m:f>
                            <m:f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180</m:t>
                              </m:r>
                            </m:den>
                          </m:f>
                          <m:d>
                            <m:d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𝜹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𝒑𝒑𝒎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𝑟𝑒𝑓</m:t>
                                  </m:r>
                                </m:sub>
                                <m:sup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sup>
                              </m:sSubSup>
                            </m:e>
                          </m:d>
                        </m:e>
                      </m:d>
                      <m:r>
                        <a:rPr lang="en-US" b="0" i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145022"/>
                <a:ext cx="10134600" cy="97270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7772400" y="2454277"/>
                <a:ext cx="1443344" cy="4049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en-US" b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US" b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e>
                          </m:acc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∶=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𝑓𝑓𝑡</m:t>
                          </m:r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(</m:t>
                          </m:r>
                          <m:acc>
                            <m:accPr>
                              <m:chr m:val="̂"/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2400" y="2454277"/>
                <a:ext cx="1443344" cy="404983"/>
              </a:xfrm>
              <a:prstGeom prst="rect">
                <a:avLst/>
              </a:prstGeom>
              <a:blipFill>
                <a:blip r:embed="rId4"/>
                <a:stretch>
                  <a:fillRect t="-156061" r="-43460" b="-2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7239000" y="3168846"/>
                <a:ext cx="2884123" cy="3767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>
                          <a:latin typeface="Cambria Math" panose="02040503050406030204" pitchFamily="18" charset="0"/>
                        </a:rPr>
                        <m:t>𝐘</m:t>
                      </m:r>
                      <m:r>
                        <a:rPr lang="en-US" b="0" i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0">
                              <a:latin typeface="Cambria Math" panose="02040503050406030204" pitchFamily="18" charset="0"/>
                            </a:rPr>
                            <m:t>𝐘</m:t>
                          </m:r>
                        </m:e>
                      </m:acc>
                      <m:r>
                        <a:rPr lang="en-US" b="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0">
                          <a:latin typeface="Cambria Math" panose="02040503050406030204" pitchFamily="18" charset="0"/>
                        </a:rPr>
                        <m:t>𝐧𝐨𝐢𝐬𝐞</m:t>
                      </m:r>
                      <m:r>
                        <a:rPr lang="en-US" b="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0">
                          <a:latin typeface="Cambria Math" panose="02040503050406030204" pitchFamily="18" charset="0"/>
                        </a:rPr>
                        <m:t>𝐛𝐚𝐬𝐞𝐥𝐢𝐧𝐞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9000" y="3168846"/>
                <a:ext cx="2884123" cy="376770"/>
              </a:xfrm>
              <a:prstGeom prst="rect">
                <a:avLst/>
              </a:prstGeom>
              <a:blipFill>
                <a:blip r:embed="rId5"/>
                <a:stretch>
                  <a:fillRect t="-16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7924800" y="5562600"/>
            <a:ext cx="3200400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CalcCostFun.m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0509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ProFit</a:t>
            </a:r>
            <a:r>
              <a:rPr lang="en-US" dirty="0"/>
              <a:t> </a:t>
            </a:r>
            <a:r>
              <a:rPr lang="en-US" i="1" dirty="0"/>
              <a:t>in vitro </a:t>
            </a:r>
            <a:r>
              <a:rPr lang="en-US" dirty="0" smtClean="0"/>
              <a:t>results</a:t>
            </a:r>
            <a:br>
              <a:rPr lang="en-US" dirty="0" smtClean="0"/>
            </a:br>
            <a:r>
              <a:rPr lang="en-US" dirty="0" smtClean="0"/>
              <a:t>Concentration correlations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20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668" y="949569"/>
            <a:ext cx="7925238" cy="5943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949569"/>
            <a:ext cx="7925238" cy="5943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1400" y="949569"/>
            <a:ext cx="7925238" cy="5943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0650" y="3384550"/>
            <a:ext cx="7925238" cy="5943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9600" y="3384550"/>
            <a:ext cx="7925238" cy="5943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1400" y="3384550"/>
            <a:ext cx="7925238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13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ProFit</a:t>
            </a:r>
            <a:r>
              <a:rPr lang="en-US" dirty="0"/>
              <a:t> </a:t>
            </a:r>
            <a:r>
              <a:rPr lang="en-US" dirty="0" smtClean="0"/>
              <a:t>vs </a:t>
            </a:r>
            <a:r>
              <a:rPr lang="en-US" dirty="0" err="1" smtClean="0"/>
              <a:t>LCModel</a:t>
            </a:r>
            <a:r>
              <a:rPr lang="en-US" dirty="0" smtClean="0"/>
              <a:t> </a:t>
            </a:r>
            <a:r>
              <a:rPr lang="en-US" i="1" dirty="0" smtClean="0"/>
              <a:t>in vitro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21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66800"/>
            <a:ext cx="6067508" cy="57911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935" y="1066800"/>
            <a:ext cx="6067509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86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ProFit</a:t>
            </a:r>
            <a:r>
              <a:rPr lang="en-US" dirty="0" smtClean="0"/>
              <a:t> Algorithm – Baseline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22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918" y="1066800"/>
            <a:ext cx="9588708" cy="57912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47272" y="2485072"/>
            <a:ext cx="19387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mAIC</a:t>
            </a:r>
            <a:r>
              <a:rPr lang="en-US" dirty="0" smtClean="0"/>
              <a:t> parameter:</a:t>
            </a:r>
          </a:p>
          <a:p>
            <a:r>
              <a:rPr lang="en-US" dirty="0"/>
              <a:t>m</a:t>
            </a:r>
            <a:r>
              <a:rPr lang="en-US" dirty="0" smtClean="0"/>
              <a:t> = 20</a:t>
            </a:r>
          </a:p>
          <a:p>
            <a:endParaRPr lang="en-US" dirty="0" smtClean="0"/>
          </a:p>
          <a:p>
            <a:r>
              <a:rPr lang="en-US" dirty="0" smtClean="0"/>
              <a:t>Martin Wilson</a:t>
            </a:r>
          </a:p>
          <a:p>
            <a:r>
              <a:rPr lang="en-US" dirty="0"/>
              <a:t>m</a:t>
            </a:r>
            <a:r>
              <a:rPr lang="en-US" dirty="0" smtClean="0"/>
              <a:t> =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22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ProFit</a:t>
            </a:r>
            <a:r>
              <a:rPr lang="en-US" dirty="0" smtClean="0"/>
              <a:t> Algorithm – Baseline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23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918" y="1066800"/>
            <a:ext cx="9588708" cy="57911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47272" y="2485072"/>
            <a:ext cx="19387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mAIC</a:t>
            </a:r>
            <a:r>
              <a:rPr lang="en-US" dirty="0" smtClean="0"/>
              <a:t> parameter:</a:t>
            </a:r>
          </a:p>
          <a:p>
            <a:r>
              <a:rPr lang="en-US" dirty="0"/>
              <a:t>m</a:t>
            </a:r>
            <a:r>
              <a:rPr lang="en-US" dirty="0" smtClean="0"/>
              <a:t> = 20</a:t>
            </a:r>
          </a:p>
          <a:p>
            <a:endParaRPr lang="en-US" dirty="0" smtClean="0"/>
          </a:p>
          <a:p>
            <a:r>
              <a:rPr lang="en-US" dirty="0" smtClean="0"/>
              <a:t>Martin Wilson</a:t>
            </a:r>
          </a:p>
          <a:p>
            <a:r>
              <a:rPr lang="en-US" dirty="0"/>
              <a:t>m</a:t>
            </a:r>
            <a:r>
              <a:rPr lang="en-US" dirty="0" smtClean="0"/>
              <a:t> =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94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ProFit</a:t>
            </a:r>
            <a:r>
              <a:rPr lang="en-US" dirty="0" smtClean="0"/>
              <a:t> Algorithm – Baseline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24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919" y="1066800"/>
            <a:ext cx="9588706" cy="57911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47272" y="2485072"/>
            <a:ext cx="19387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mAIC</a:t>
            </a:r>
            <a:r>
              <a:rPr lang="en-US" dirty="0" smtClean="0"/>
              <a:t> parameter:</a:t>
            </a:r>
          </a:p>
          <a:p>
            <a:r>
              <a:rPr lang="en-US" dirty="0"/>
              <a:t>m</a:t>
            </a:r>
            <a:r>
              <a:rPr lang="en-US" dirty="0" smtClean="0"/>
              <a:t> = </a:t>
            </a:r>
            <a:r>
              <a:rPr lang="en-US" dirty="0" smtClean="0"/>
              <a:t>17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Martin Wilson</a:t>
            </a:r>
          </a:p>
          <a:p>
            <a:r>
              <a:rPr lang="en-US" dirty="0"/>
              <a:t>m</a:t>
            </a:r>
            <a:r>
              <a:rPr lang="en-US" dirty="0" smtClean="0"/>
              <a:t> =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23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 vivo data - Reproducibility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34400" y="6356351"/>
            <a:ext cx="2133600" cy="365125"/>
          </a:xfrm>
        </p:spPr>
        <p:txBody>
          <a:bodyPr/>
          <a:lstStyle/>
          <a:p>
            <a:fld id="{A1D46107-0BE3-42AF-BD89-F6FAD4259C19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96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vivo data - reproducibility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Same subject:</a:t>
            </a:r>
            <a:endParaRPr lang="en-US" dirty="0"/>
          </a:p>
          <a:p>
            <a:pPr lvl="1"/>
            <a:r>
              <a:rPr lang="en-US" dirty="0"/>
              <a:t>Full spectrum</a:t>
            </a:r>
          </a:p>
          <a:p>
            <a:pPr lvl="1"/>
            <a:r>
              <a:rPr lang="en-US" dirty="0"/>
              <a:t>Blocks of </a:t>
            </a:r>
            <a:r>
              <a:rPr lang="en-US" dirty="0" smtClean="0"/>
              <a:t>averages</a:t>
            </a:r>
          </a:p>
          <a:p>
            <a:r>
              <a:rPr lang="en-US" dirty="0" smtClean="0"/>
              <a:t> test reproducibility coefficient and Fit-Quality-Number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0066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vivo – </a:t>
            </a:r>
            <a:r>
              <a:rPr lang="en-US" dirty="0" smtClean="0"/>
              <a:t>spectral fitting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27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599" y="1043160"/>
            <a:ext cx="6858001" cy="580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7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Bland-Altman plots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28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8" b="4088"/>
          <a:stretch/>
        </p:blipFill>
        <p:spPr>
          <a:xfrm>
            <a:off x="3499908" y="1005444"/>
            <a:ext cx="6177492" cy="5776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85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Cost Function Comparison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34400" y="6356351"/>
            <a:ext cx="2133600" cy="365125"/>
          </a:xfrm>
        </p:spPr>
        <p:txBody>
          <a:bodyPr/>
          <a:lstStyle/>
          <a:p>
            <a:fld id="{A1D46107-0BE3-42AF-BD89-F6FAD4259C19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40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ProFit</a:t>
            </a:r>
            <a:r>
              <a:rPr lang="en-US" dirty="0" smtClean="0"/>
              <a:t> algorithm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endParaRPr lang="en-US" dirty="0" smtClean="0"/>
              </a:p>
              <a:p>
                <a:endParaRPr lang="en-US" dirty="0" smtClean="0"/>
              </a:p>
              <a:p>
                <a:r>
                  <a:rPr lang="en-US" dirty="0" err="1" smtClean="0"/>
                  <a:t>Freqeuncy</a:t>
                </a:r>
                <a:r>
                  <a:rPr lang="en-US" dirty="0" smtClean="0"/>
                  <a:t> range of interest (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𝑭𝑶𝑰</m:t>
                    </m:r>
                  </m:oMath>
                </a14:m>
                <a:r>
                  <a:rPr lang="en-US" dirty="0" smtClean="0"/>
                  <a:t>):</a:t>
                </a:r>
                <a:br>
                  <a:rPr lang="en-US" dirty="0" smtClean="0"/>
                </a:br>
                <a:r>
                  <a:rPr lang="en-US" dirty="0" smtClean="0"/>
                  <a:t>			 </a:t>
                </a:r>
                <a:r>
                  <a:rPr lang="en-US" dirty="0" smtClean="0"/>
                  <a:t>0.5 – 4.2 ppm</a:t>
                </a:r>
              </a:p>
              <a:p>
                <a:r>
                  <a:rPr lang="en-US" dirty="0" smtClean="0"/>
                  <a:t>Residual: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b="1" i="1"/>
                      <m:t>𝑹</m:t>
                    </m:r>
                    <m:r>
                      <a:rPr lang="en-US" i="1"/>
                      <m:t>=</m:t>
                    </m:r>
                    <m:r>
                      <a:rPr lang="en-US" b="1" i="1"/>
                      <m:t>𝒀</m:t>
                    </m:r>
                    <m:r>
                      <a:rPr lang="en-US" i="1"/>
                      <m:t>−</m:t>
                    </m:r>
                    <m:acc>
                      <m:accPr>
                        <m:chr m:val="̂"/>
                        <m:ctrlPr>
                          <a:rPr lang="en-US" b="1" i="1"/>
                        </m:ctrlPr>
                      </m:accPr>
                      <m:e>
                        <m:r>
                          <a:rPr lang="en-US" b="1" i="1"/>
                          <m:t>𝒀</m:t>
                        </m:r>
                      </m:e>
                    </m:acc>
                    <m:r>
                      <a:rPr lang="en-US" i="1"/>
                      <m:t>−</m:t>
                    </m:r>
                    <m:r>
                      <a:rPr lang="en-US" b="1" i="1"/>
                      <m:t>𝑩𝒂</m:t>
                    </m:r>
                  </m:oMath>
                </a14:m>
                <a:r>
                  <a:rPr lang="en-US" dirty="0"/>
                  <a:t> </a:t>
                </a:r>
              </a:p>
              <a:p>
                <a:r>
                  <a:rPr lang="en-US" b="1" dirty="0" smtClean="0"/>
                  <a:t>Y</a:t>
                </a:r>
                <a:r>
                  <a:rPr lang="en-US" dirty="0" smtClean="0"/>
                  <a:t> </a:t>
                </a:r>
                <a:r>
                  <a:rPr lang="en-US" dirty="0"/>
                  <a:t>is the measured </a:t>
                </a:r>
                <a:r>
                  <a:rPr lang="en-US" dirty="0" smtClean="0"/>
                  <a:t>spectra</a:t>
                </a:r>
                <a:endParaRPr lang="en-US" dirty="0"/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</m:acc>
                  </m:oMath>
                </a14:m>
                <a:r>
                  <a:rPr lang="en-US" dirty="0"/>
                  <a:t> is the fitted </a:t>
                </a:r>
                <a:r>
                  <a:rPr lang="en-US" dirty="0" smtClean="0"/>
                  <a:t>spectra</a:t>
                </a:r>
              </a:p>
              <a:p>
                <a:r>
                  <a:rPr lang="en-US" b="1" dirty="0" smtClean="0"/>
                  <a:t>B</a:t>
                </a:r>
                <a:r>
                  <a:rPr lang="en-US" dirty="0" smtClean="0"/>
                  <a:t> </a:t>
                </a:r>
                <a:r>
                  <a:rPr lang="en-US" dirty="0"/>
                  <a:t>the tensor spline </a:t>
                </a:r>
                <a:r>
                  <a:rPr lang="en-US" dirty="0" smtClean="0"/>
                  <a:t>basis </a:t>
                </a:r>
                <a:r>
                  <a:rPr lang="en-US" dirty="0" smtClean="0">
                    <a:solidFill>
                      <a:srgbClr val="C00000"/>
                    </a:solidFill>
                  </a:rPr>
                  <a:t>spbase.BB</a:t>
                </a:r>
                <a:endParaRPr lang="en-US" dirty="0" smtClean="0">
                  <a:solidFill>
                    <a:srgbClr val="C00000"/>
                  </a:solidFill>
                </a:endParaRPr>
              </a:p>
              <a:p>
                <a:r>
                  <a:rPr lang="en-US" b="1" dirty="0" smtClean="0"/>
                  <a:t>a</a:t>
                </a:r>
                <a:r>
                  <a:rPr lang="en-US" dirty="0" smtClean="0"/>
                  <a:t> </a:t>
                </a:r>
                <a:r>
                  <a:rPr lang="en-US" dirty="0"/>
                  <a:t>the corresponding spline </a:t>
                </a:r>
                <a:r>
                  <a:rPr lang="en-US" dirty="0" smtClean="0"/>
                  <a:t>coefficients </a:t>
                </a:r>
                <a:r>
                  <a:rPr lang="en-US" dirty="0" smtClean="0">
                    <a:solidFill>
                      <a:srgbClr val="C00000"/>
                    </a:solidFill>
                  </a:rPr>
                  <a:t>parts of </a:t>
                </a:r>
                <a:r>
                  <a:rPr lang="en-US" dirty="0" err="1" smtClean="0">
                    <a:solidFill>
                      <a:srgbClr val="C00000"/>
                    </a:solidFill>
                  </a:rPr>
                  <a:t>conc</a:t>
                </a:r>
                <a:endParaRPr lang="en-US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3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4876800" y="874224"/>
                <a:ext cx="7315200" cy="14473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</m:acc>
                      <m:r>
                        <a:rPr lang="en-US" b="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f>
                                    <m:f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sSub>
                                        <m:sSub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𝜑</m:t>
                                          </m:r>
                                        </m:e>
                                        <m:sub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180</m:t>
                                      </m:r>
                                    </m:den>
                                  </m:f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en-US" b="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b="0" i="1">
                                                  <a:latin typeface="Cambria Math" panose="02040503050406030204" pitchFamily="18" charset="0"/>
                                                </a:rPr>
                                                <m:t>𝜋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b="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b="0" i="1">
                                                      <a:latin typeface="Cambria Math" panose="02040503050406030204" pitchFamily="18" charset="0"/>
                                                    </a:rPr>
                                                    <m:t>𝜐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b="0" i="1">
                                                      <a:latin typeface="Cambria Math" panose="02040503050406030204" pitchFamily="18" charset="0"/>
                                                    </a:rPr>
                                                    <m:t>𝑔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b="1" i="1">
                                                  <a:latin typeface="Cambria Math" panose="02040503050406030204" pitchFamily="18" charset="0"/>
                                                </a:rPr>
                                                <m:t>𝒕</m:t>
                                              </m:r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𝑙𝑛</m:t>
                                      </m:r>
                                      <m:d>
                                        <m:d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d>
                                    </m:den>
                                  </m:f>
                                </m:e>
                              </m:d>
                            </m:e>
                          </m:func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∙</m:t>
                          </m:r>
                          <m:nary>
                            <m:naryPr>
                              <m:chr m:val="∑"/>
                              <m:limLoc m:val="undOvr"/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𝜷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𝒌</m:t>
                                  </m:r>
                                </m:sub>
                              </m:sSub>
                              <m:func>
                                <m:func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exp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sSub>
                                        <m:sSub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𝜐</m:t>
                                          </m:r>
                                        </m:e>
                                        <m:sub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𝑒</m:t>
                                          </m:r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TE</m:t>
                                          </m:r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r>
                                            <a:rPr lang="en-US" b="1" i="1">
                                              <a:latin typeface="Cambria Math" panose="02040503050406030204" pitchFamily="18" charset="0"/>
                                            </a:rPr>
                                            <m:t>𝒕</m:t>
                                          </m:r>
                                        </m:e>
                                      </m:d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sSub>
                                        <m:sSub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sub>
                                      </m:sSub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</a:rPr>
                                        <m:t>𝒕</m:t>
                                      </m:r>
                                    </m:e>
                                  </m:d>
                                </m:e>
                              </m:func>
                            </m:e>
                          </m:nary>
                        </m:e>
                      </m:d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0">
                          <a:latin typeface="Cambria Math" panose="02040503050406030204" pitchFamily="18" charset="0"/>
                        </a:rPr>
                        <m:t>⊗</m:t>
                      </m:r>
                      <m:r>
                        <m:rPr>
                          <m:sty m:val="p"/>
                        </m:rPr>
                        <a:rPr lang="en-US" b="0" i="0">
                          <a:latin typeface="Cambria Math" panose="02040503050406030204" pitchFamily="18" charset="0"/>
                        </a:rPr>
                        <m:t>exp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𝑖</m:t>
                          </m:r>
                          <m:f>
                            <m:f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180</m:t>
                              </m:r>
                            </m:den>
                          </m:f>
                          <m:d>
                            <m:d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𝜹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𝒑𝒑𝒎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𝑟𝑒𝑓</m:t>
                                  </m:r>
                                </m:sub>
                                <m:sup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sup>
                              </m:sSubSup>
                            </m:e>
                          </m:d>
                        </m:e>
                      </m:d>
                      <m:r>
                        <a:rPr lang="en-US" b="0" i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00" y="874224"/>
                <a:ext cx="7315200" cy="144731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7924800" y="5562600"/>
            <a:ext cx="3200400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CalcCostFun.m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05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ProFit</a:t>
            </a:r>
            <a:r>
              <a:rPr lang="en-US" dirty="0" smtClean="0"/>
              <a:t> vs </a:t>
            </a:r>
            <a:r>
              <a:rPr lang="en-US" dirty="0" err="1" smtClean="0"/>
              <a:t>LCModel</a:t>
            </a:r>
            <a:r>
              <a:rPr lang="en-US" dirty="0" smtClean="0"/>
              <a:t> – in vivo data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1447800"/>
            <a:ext cx="7465314" cy="527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97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Install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34400" y="6356351"/>
            <a:ext cx="2133600" cy="365125"/>
          </a:xfrm>
        </p:spPr>
        <p:txBody>
          <a:bodyPr/>
          <a:lstStyle/>
          <a:p>
            <a:fld id="{A1D46107-0BE3-42AF-BD89-F6FAD4259C19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29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ProFit</a:t>
            </a:r>
            <a:r>
              <a:rPr lang="en-US" dirty="0" smtClean="0"/>
              <a:t> </a:t>
            </a:r>
            <a:r>
              <a:rPr lang="en-US" dirty="0" smtClean="0"/>
              <a:t>installation and use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963368" y="1219200"/>
            <a:ext cx="10466632" cy="5486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 smtClean="0"/>
              <a:t>Matlab</a:t>
            </a:r>
            <a:r>
              <a:rPr lang="en-US" dirty="0" smtClean="0"/>
              <a:t> toolboxes</a:t>
            </a:r>
          </a:p>
          <a:p>
            <a:r>
              <a:rPr lang="en-US" dirty="0" err="1" smtClean="0"/>
              <a:t>curve_fitting_toolbox</a:t>
            </a:r>
            <a:r>
              <a:rPr lang="en-US" dirty="0" smtClean="0"/>
              <a:t>, </a:t>
            </a:r>
            <a:r>
              <a:rPr lang="en-US" dirty="0" err="1" smtClean="0"/>
              <a:t>distrib_computing_toolbox</a:t>
            </a:r>
            <a:r>
              <a:rPr lang="en-US" dirty="0" smtClean="0"/>
              <a:t>, </a:t>
            </a:r>
            <a:r>
              <a:rPr lang="en-US" dirty="0" err="1" smtClean="0"/>
              <a:t>optimization_toolbox</a:t>
            </a:r>
            <a:r>
              <a:rPr lang="en-US" dirty="0" smtClean="0"/>
              <a:t>, </a:t>
            </a:r>
            <a:r>
              <a:rPr lang="en-US" dirty="0" err="1" smtClean="0"/>
              <a:t>signal_toolbox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Install:</a:t>
            </a:r>
            <a:endParaRPr lang="en-US" dirty="0"/>
          </a:p>
          <a:p>
            <a:r>
              <a:rPr lang="en-US" dirty="0" smtClean="0"/>
              <a:t>Download code &amp; add folder to path</a:t>
            </a:r>
          </a:p>
          <a:p>
            <a:pPr marL="0" indent="0">
              <a:buNone/>
            </a:pPr>
            <a:r>
              <a:rPr lang="en-US" dirty="0" smtClean="0"/>
              <a:t>Input files:</a:t>
            </a:r>
            <a:endParaRPr lang="en-US" dirty="0"/>
          </a:p>
          <a:p>
            <a:r>
              <a:rPr lang="en-US" dirty="0" smtClean="0"/>
              <a:t>LCModel style .RAW files</a:t>
            </a:r>
          </a:p>
          <a:p>
            <a:pPr marL="0" indent="0">
              <a:buNone/>
            </a:pPr>
            <a:r>
              <a:rPr lang="en-US" dirty="0" smtClean="0"/>
              <a:t>Run:</a:t>
            </a:r>
            <a:endParaRPr lang="en-US" dirty="0"/>
          </a:p>
          <a:p>
            <a:r>
              <a:rPr lang="en-US" dirty="0" err="1" smtClean="0"/>
              <a:t>profit_fitting</a:t>
            </a:r>
            <a:r>
              <a:rPr lang="en-US" dirty="0" smtClean="0"/>
              <a:t> (script)</a:t>
            </a:r>
          </a:p>
          <a:p>
            <a:r>
              <a:rPr lang="en-US" dirty="0" err="1" smtClean="0"/>
              <a:t>start_profit</a:t>
            </a:r>
            <a:r>
              <a:rPr lang="en-US" dirty="0" smtClean="0"/>
              <a:t> (small GUI selections) </a:t>
            </a:r>
            <a:r>
              <a:rPr lang="en-US" dirty="0" smtClean="0">
                <a:solidFill>
                  <a:srgbClr val="C00000"/>
                </a:solidFill>
              </a:rPr>
              <a:t>– not done yet</a:t>
            </a:r>
          </a:p>
          <a:p>
            <a:pPr marL="0" indent="0">
              <a:buNone/>
            </a:pPr>
            <a:r>
              <a:rPr lang="en-US" dirty="0" smtClean="0"/>
              <a:t>Create metabolite basis set:</a:t>
            </a:r>
          </a:p>
          <a:p>
            <a:r>
              <a:rPr lang="en-US" dirty="0" err="1" smtClean="0"/>
              <a:t>createBasisSetFromLCModelFiles</a:t>
            </a:r>
            <a:endParaRPr lang="en-US" dirty="0"/>
          </a:p>
          <a:p>
            <a:pPr lvl="1"/>
            <a:r>
              <a:rPr lang="en-US" dirty="0"/>
              <a:t>LCModel style .RAW </a:t>
            </a:r>
            <a:r>
              <a:rPr lang="en-US" dirty="0" smtClean="0"/>
              <a:t>files for each metabolite</a:t>
            </a:r>
          </a:p>
          <a:p>
            <a:pPr marL="0" indent="0">
              <a:buNone/>
            </a:pPr>
            <a:r>
              <a:rPr lang="en-US" dirty="0" smtClean="0"/>
              <a:t>Create Fit settings with setup of all iterations</a:t>
            </a:r>
          </a:p>
          <a:p>
            <a:r>
              <a:rPr lang="en-US" dirty="0" err="1" smtClean="0"/>
              <a:t>createFitSettings</a:t>
            </a:r>
            <a:r>
              <a:rPr lang="en-US" dirty="0" smtClean="0"/>
              <a:t> – e.g. FitSettings_sLASER_3Iter_prior_T2(basis</a:t>
            </a:r>
            <a:r>
              <a:rPr lang="en-US" dirty="0"/>
              <a:t>, </a:t>
            </a:r>
            <a:r>
              <a:rPr lang="en-US" dirty="0" err="1"/>
              <a:t>outputFile</a:t>
            </a:r>
            <a:r>
              <a:rPr lang="en-US" dirty="0"/>
              <a:t>)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5131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Acknowledgment</a:t>
            </a:r>
            <a:endParaRPr lang="en-US" sz="36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33</a:t>
            </a:fld>
            <a:endParaRPr lang="en-US" dirty="0"/>
          </a:p>
        </p:txBody>
      </p:sp>
      <p:grpSp>
        <p:nvGrpSpPr>
          <p:cNvPr id="72" name="Gruppieren 71"/>
          <p:cNvGrpSpPr/>
          <p:nvPr/>
        </p:nvGrpSpPr>
        <p:grpSpPr>
          <a:xfrm>
            <a:off x="228600" y="2948218"/>
            <a:ext cx="1285011" cy="1443480"/>
            <a:chOff x="1371600" y="3886200"/>
            <a:chExt cx="868573" cy="1021850"/>
          </a:xfrm>
        </p:grpSpPr>
        <p:sp>
          <p:nvSpPr>
            <p:cNvPr id="9" name="Rechteck 8"/>
            <p:cNvSpPr/>
            <p:nvPr/>
          </p:nvSpPr>
          <p:spPr>
            <a:xfrm>
              <a:off x="1371600" y="3886200"/>
              <a:ext cx="868573" cy="102185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Rechteck 9"/>
            <p:cNvSpPr/>
            <p:nvPr/>
          </p:nvSpPr>
          <p:spPr>
            <a:xfrm>
              <a:off x="1529385" y="3927074"/>
              <a:ext cx="553001" cy="664203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2000" b="-12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Freihandform 10"/>
            <p:cNvSpPr/>
            <p:nvPr/>
          </p:nvSpPr>
          <p:spPr>
            <a:xfrm>
              <a:off x="1415028" y="4670537"/>
              <a:ext cx="781715" cy="173706"/>
            </a:xfrm>
            <a:custGeom>
              <a:avLst/>
              <a:gdLst>
                <a:gd name="connsiteX0" fmla="*/ 0 w 781715"/>
                <a:gd name="connsiteY0" fmla="*/ 0 h 173706"/>
                <a:gd name="connsiteX1" fmla="*/ 781715 w 781715"/>
                <a:gd name="connsiteY1" fmla="*/ 0 h 173706"/>
                <a:gd name="connsiteX2" fmla="*/ 781715 w 781715"/>
                <a:gd name="connsiteY2" fmla="*/ 173706 h 173706"/>
                <a:gd name="connsiteX3" fmla="*/ 0 w 781715"/>
                <a:gd name="connsiteY3" fmla="*/ 173706 h 173706"/>
                <a:gd name="connsiteX4" fmla="*/ 0 w 781715"/>
                <a:gd name="connsiteY4" fmla="*/ 0 h 17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5" h="173706">
                  <a:moveTo>
                    <a:pt x="0" y="0"/>
                  </a:moveTo>
                  <a:lnTo>
                    <a:pt x="781715" y="0"/>
                  </a:lnTo>
                  <a:lnTo>
                    <a:pt x="781715" y="173706"/>
                  </a:lnTo>
                  <a:lnTo>
                    <a:pt x="0" y="17370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07268"/>
                </a:gs>
                <a:gs pos="100000">
                  <a:srgbClr val="1F497D"/>
                </a:gs>
              </a:gsLst>
              <a:lin ang="27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200" kern="1200" dirty="0"/>
                <a:t>Nikolai Avdievitch</a:t>
              </a:r>
            </a:p>
          </p:txBody>
        </p:sp>
        <p:sp>
          <p:nvSpPr>
            <p:cNvPr id="12" name="Freihandform 11"/>
            <p:cNvSpPr/>
            <p:nvPr/>
          </p:nvSpPr>
          <p:spPr>
            <a:xfrm>
              <a:off x="1415028" y="4591277"/>
              <a:ext cx="781715" cy="102193"/>
            </a:xfrm>
            <a:custGeom>
              <a:avLst/>
              <a:gdLst>
                <a:gd name="connsiteX0" fmla="*/ 0 w 781715"/>
                <a:gd name="connsiteY0" fmla="*/ 0 h 102193"/>
                <a:gd name="connsiteX1" fmla="*/ 781715 w 781715"/>
                <a:gd name="connsiteY1" fmla="*/ 0 h 102193"/>
                <a:gd name="connsiteX2" fmla="*/ 781715 w 781715"/>
                <a:gd name="connsiteY2" fmla="*/ 102193 h 102193"/>
                <a:gd name="connsiteX3" fmla="*/ 0 w 781715"/>
                <a:gd name="connsiteY3" fmla="*/ 102193 h 102193"/>
                <a:gd name="connsiteX4" fmla="*/ 0 w 781715"/>
                <a:gd name="connsiteY4" fmla="*/ 0 h 10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5" h="102193">
                  <a:moveTo>
                    <a:pt x="0" y="0"/>
                  </a:moveTo>
                  <a:lnTo>
                    <a:pt x="781715" y="0"/>
                  </a:lnTo>
                  <a:lnTo>
                    <a:pt x="781715" y="102193"/>
                  </a:lnTo>
                  <a:lnTo>
                    <a:pt x="0" y="1021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de-DE" sz="500" kern="1200" dirty="0"/>
            </a:p>
          </p:txBody>
        </p:sp>
      </p:grpSp>
      <p:sp>
        <p:nvSpPr>
          <p:cNvPr id="16" name="Freihandform 15"/>
          <p:cNvSpPr/>
          <p:nvPr/>
        </p:nvSpPr>
        <p:spPr>
          <a:xfrm>
            <a:off x="2313098" y="4050863"/>
            <a:ext cx="947194" cy="123826"/>
          </a:xfrm>
          <a:custGeom>
            <a:avLst/>
            <a:gdLst>
              <a:gd name="connsiteX0" fmla="*/ 0 w 781715"/>
              <a:gd name="connsiteY0" fmla="*/ 0 h 102193"/>
              <a:gd name="connsiteX1" fmla="*/ 781715 w 781715"/>
              <a:gd name="connsiteY1" fmla="*/ 0 h 102193"/>
              <a:gd name="connsiteX2" fmla="*/ 781715 w 781715"/>
              <a:gd name="connsiteY2" fmla="*/ 102193 h 102193"/>
              <a:gd name="connsiteX3" fmla="*/ 0 w 781715"/>
              <a:gd name="connsiteY3" fmla="*/ 102193 h 102193"/>
              <a:gd name="connsiteX4" fmla="*/ 0 w 781715"/>
              <a:gd name="connsiteY4" fmla="*/ 0 h 10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715" h="102193">
                <a:moveTo>
                  <a:pt x="0" y="0"/>
                </a:moveTo>
                <a:lnTo>
                  <a:pt x="781715" y="0"/>
                </a:lnTo>
                <a:lnTo>
                  <a:pt x="781715" y="102193"/>
                </a:lnTo>
                <a:lnTo>
                  <a:pt x="0" y="10219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de-DE" sz="500" kern="1200" dirty="0"/>
          </a:p>
        </p:txBody>
      </p:sp>
      <p:grpSp>
        <p:nvGrpSpPr>
          <p:cNvPr id="75" name="Gruppieren 74"/>
          <p:cNvGrpSpPr/>
          <p:nvPr/>
        </p:nvGrpSpPr>
        <p:grpSpPr>
          <a:xfrm>
            <a:off x="3055218" y="2948218"/>
            <a:ext cx="1285011" cy="1443480"/>
            <a:chOff x="5921443" y="3886200"/>
            <a:chExt cx="868573" cy="1021850"/>
          </a:xfrm>
        </p:grpSpPr>
        <p:sp>
          <p:nvSpPr>
            <p:cNvPr id="24" name="Rechteck 23"/>
            <p:cNvSpPr/>
            <p:nvPr/>
          </p:nvSpPr>
          <p:spPr>
            <a:xfrm>
              <a:off x="5921443" y="3886200"/>
              <a:ext cx="868573" cy="102185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Rechteck 24"/>
            <p:cNvSpPr/>
            <p:nvPr/>
          </p:nvSpPr>
          <p:spPr>
            <a:xfrm>
              <a:off x="6106707" y="3927074"/>
              <a:ext cx="498046" cy="664203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Freihandform 25"/>
            <p:cNvSpPr/>
            <p:nvPr/>
          </p:nvSpPr>
          <p:spPr>
            <a:xfrm>
              <a:off x="5964872" y="4670537"/>
              <a:ext cx="781715" cy="173706"/>
            </a:xfrm>
            <a:custGeom>
              <a:avLst/>
              <a:gdLst>
                <a:gd name="connsiteX0" fmla="*/ 0 w 781715"/>
                <a:gd name="connsiteY0" fmla="*/ 0 h 173706"/>
                <a:gd name="connsiteX1" fmla="*/ 781715 w 781715"/>
                <a:gd name="connsiteY1" fmla="*/ 0 h 173706"/>
                <a:gd name="connsiteX2" fmla="*/ 781715 w 781715"/>
                <a:gd name="connsiteY2" fmla="*/ 173706 h 173706"/>
                <a:gd name="connsiteX3" fmla="*/ 0 w 781715"/>
                <a:gd name="connsiteY3" fmla="*/ 173706 h 173706"/>
                <a:gd name="connsiteX4" fmla="*/ 0 w 781715"/>
                <a:gd name="connsiteY4" fmla="*/ 0 h 17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5" h="173706">
                  <a:moveTo>
                    <a:pt x="0" y="0"/>
                  </a:moveTo>
                  <a:lnTo>
                    <a:pt x="781715" y="0"/>
                  </a:lnTo>
                  <a:lnTo>
                    <a:pt x="781715" y="173706"/>
                  </a:lnTo>
                  <a:lnTo>
                    <a:pt x="0" y="173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268"/>
            </a:solidFill>
            <a:ln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200" kern="1200" dirty="0"/>
                <a:t>Loreen Ruhm</a:t>
              </a:r>
            </a:p>
          </p:txBody>
        </p:sp>
        <p:sp>
          <p:nvSpPr>
            <p:cNvPr id="27" name="Freihandform 26"/>
            <p:cNvSpPr/>
            <p:nvPr/>
          </p:nvSpPr>
          <p:spPr>
            <a:xfrm>
              <a:off x="5964872" y="4591277"/>
              <a:ext cx="781715" cy="102193"/>
            </a:xfrm>
            <a:custGeom>
              <a:avLst/>
              <a:gdLst>
                <a:gd name="connsiteX0" fmla="*/ 0 w 781715"/>
                <a:gd name="connsiteY0" fmla="*/ 0 h 102193"/>
                <a:gd name="connsiteX1" fmla="*/ 781715 w 781715"/>
                <a:gd name="connsiteY1" fmla="*/ 0 h 102193"/>
                <a:gd name="connsiteX2" fmla="*/ 781715 w 781715"/>
                <a:gd name="connsiteY2" fmla="*/ 102193 h 102193"/>
                <a:gd name="connsiteX3" fmla="*/ 0 w 781715"/>
                <a:gd name="connsiteY3" fmla="*/ 102193 h 102193"/>
                <a:gd name="connsiteX4" fmla="*/ 0 w 781715"/>
                <a:gd name="connsiteY4" fmla="*/ 0 h 10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5" h="102193">
                  <a:moveTo>
                    <a:pt x="0" y="0"/>
                  </a:moveTo>
                  <a:lnTo>
                    <a:pt x="781715" y="0"/>
                  </a:lnTo>
                  <a:lnTo>
                    <a:pt x="781715" y="102193"/>
                  </a:lnTo>
                  <a:lnTo>
                    <a:pt x="0" y="1021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de-DE" sz="500" kern="1200" dirty="0"/>
            </a:p>
          </p:txBody>
        </p:sp>
      </p:grpSp>
      <p:grpSp>
        <p:nvGrpSpPr>
          <p:cNvPr id="76" name="Gruppieren 75"/>
          <p:cNvGrpSpPr/>
          <p:nvPr/>
        </p:nvGrpSpPr>
        <p:grpSpPr>
          <a:xfrm>
            <a:off x="4462702" y="2948218"/>
            <a:ext cx="1285011" cy="1443480"/>
            <a:chOff x="7058904" y="3886200"/>
            <a:chExt cx="868573" cy="1021850"/>
          </a:xfrm>
        </p:grpSpPr>
        <p:sp>
          <p:nvSpPr>
            <p:cNvPr id="28" name="Rechteck 27"/>
            <p:cNvSpPr/>
            <p:nvPr/>
          </p:nvSpPr>
          <p:spPr>
            <a:xfrm>
              <a:off x="7058904" y="3886200"/>
              <a:ext cx="868573" cy="102185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Rechteck 28"/>
            <p:cNvSpPr/>
            <p:nvPr/>
          </p:nvSpPr>
          <p:spPr>
            <a:xfrm>
              <a:off x="7228545" y="3927074"/>
              <a:ext cx="529291" cy="664203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1182" t="4611" r="5864" b="-5002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Freihandform 29"/>
            <p:cNvSpPr/>
            <p:nvPr/>
          </p:nvSpPr>
          <p:spPr>
            <a:xfrm>
              <a:off x="7102333" y="4670537"/>
              <a:ext cx="781715" cy="173706"/>
            </a:xfrm>
            <a:custGeom>
              <a:avLst/>
              <a:gdLst>
                <a:gd name="connsiteX0" fmla="*/ 0 w 781715"/>
                <a:gd name="connsiteY0" fmla="*/ 0 h 173706"/>
                <a:gd name="connsiteX1" fmla="*/ 781715 w 781715"/>
                <a:gd name="connsiteY1" fmla="*/ 0 h 173706"/>
                <a:gd name="connsiteX2" fmla="*/ 781715 w 781715"/>
                <a:gd name="connsiteY2" fmla="*/ 173706 h 173706"/>
                <a:gd name="connsiteX3" fmla="*/ 0 w 781715"/>
                <a:gd name="connsiteY3" fmla="*/ 173706 h 173706"/>
                <a:gd name="connsiteX4" fmla="*/ 0 w 781715"/>
                <a:gd name="connsiteY4" fmla="*/ 0 h 17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5" h="173706">
                  <a:moveTo>
                    <a:pt x="0" y="0"/>
                  </a:moveTo>
                  <a:lnTo>
                    <a:pt x="781715" y="0"/>
                  </a:lnTo>
                  <a:lnTo>
                    <a:pt x="781715" y="173706"/>
                  </a:lnTo>
                  <a:lnTo>
                    <a:pt x="0" y="1737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200" kern="1200" dirty="0"/>
                <a:t>Ole Geldschläger</a:t>
              </a:r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7102333" y="4591277"/>
              <a:ext cx="781715" cy="102193"/>
            </a:xfrm>
            <a:custGeom>
              <a:avLst/>
              <a:gdLst>
                <a:gd name="connsiteX0" fmla="*/ 0 w 781715"/>
                <a:gd name="connsiteY0" fmla="*/ 0 h 102193"/>
                <a:gd name="connsiteX1" fmla="*/ 781715 w 781715"/>
                <a:gd name="connsiteY1" fmla="*/ 0 h 102193"/>
                <a:gd name="connsiteX2" fmla="*/ 781715 w 781715"/>
                <a:gd name="connsiteY2" fmla="*/ 102193 h 102193"/>
                <a:gd name="connsiteX3" fmla="*/ 0 w 781715"/>
                <a:gd name="connsiteY3" fmla="*/ 102193 h 102193"/>
                <a:gd name="connsiteX4" fmla="*/ 0 w 781715"/>
                <a:gd name="connsiteY4" fmla="*/ 0 h 10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5" h="102193">
                  <a:moveTo>
                    <a:pt x="0" y="0"/>
                  </a:moveTo>
                  <a:lnTo>
                    <a:pt x="781715" y="0"/>
                  </a:lnTo>
                  <a:lnTo>
                    <a:pt x="781715" y="102193"/>
                  </a:lnTo>
                  <a:lnTo>
                    <a:pt x="0" y="1021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de-DE" sz="500" kern="1200" dirty="0"/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924677" y="4546638"/>
            <a:ext cx="1285011" cy="1443480"/>
            <a:chOff x="2509061" y="4996651"/>
            <a:chExt cx="868573" cy="1021850"/>
          </a:xfrm>
        </p:grpSpPr>
        <p:sp>
          <p:nvSpPr>
            <p:cNvPr id="44" name="Rechteck 43"/>
            <p:cNvSpPr/>
            <p:nvPr/>
          </p:nvSpPr>
          <p:spPr>
            <a:xfrm>
              <a:off x="2509061" y="4996651"/>
              <a:ext cx="868573" cy="102185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Rechteck 44"/>
            <p:cNvSpPr/>
            <p:nvPr/>
          </p:nvSpPr>
          <p:spPr>
            <a:xfrm>
              <a:off x="2632498" y="5037525"/>
              <a:ext cx="621698" cy="664203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3000" b="-3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Freihandform 45"/>
            <p:cNvSpPr/>
            <p:nvPr/>
          </p:nvSpPr>
          <p:spPr>
            <a:xfrm>
              <a:off x="2552489" y="5706553"/>
              <a:ext cx="781715" cy="271074"/>
            </a:xfrm>
            <a:custGeom>
              <a:avLst/>
              <a:gdLst>
                <a:gd name="connsiteX0" fmla="*/ 0 w 781715"/>
                <a:gd name="connsiteY0" fmla="*/ 0 h 173706"/>
                <a:gd name="connsiteX1" fmla="*/ 781715 w 781715"/>
                <a:gd name="connsiteY1" fmla="*/ 0 h 173706"/>
                <a:gd name="connsiteX2" fmla="*/ 781715 w 781715"/>
                <a:gd name="connsiteY2" fmla="*/ 173706 h 173706"/>
                <a:gd name="connsiteX3" fmla="*/ 0 w 781715"/>
                <a:gd name="connsiteY3" fmla="*/ 173706 h 173706"/>
                <a:gd name="connsiteX4" fmla="*/ 0 w 781715"/>
                <a:gd name="connsiteY4" fmla="*/ 0 h 17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5" h="173706">
                  <a:moveTo>
                    <a:pt x="0" y="0"/>
                  </a:moveTo>
                  <a:lnTo>
                    <a:pt x="781715" y="0"/>
                  </a:lnTo>
                  <a:lnTo>
                    <a:pt x="781715" y="173706"/>
                  </a:lnTo>
                  <a:lnTo>
                    <a:pt x="0" y="17370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200" kern="1200" dirty="0"/>
                <a:t>Saipavitra Murali Manohar</a:t>
              </a:r>
            </a:p>
          </p:txBody>
        </p:sp>
        <p:sp>
          <p:nvSpPr>
            <p:cNvPr id="47" name="Freihandform 46"/>
            <p:cNvSpPr/>
            <p:nvPr/>
          </p:nvSpPr>
          <p:spPr>
            <a:xfrm>
              <a:off x="2552489" y="5701728"/>
              <a:ext cx="781715" cy="102193"/>
            </a:xfrm>
            <a:custGeom>
              <a:avLst/>
              <a:gdLst>
                <a:gd name="connsiteX0" fmla="*/ 0 w 781715"/>
                <a:gd name="connsiteY0" fmla="*/ 0 h 102193"/>
                <a:gd name="connsiteX1" fmla="*/ 781715 w 781715"/>
                <a:gd name="connsiteY1" fmla="*/ 0 h 102193"/>
                <a:gd name="connsiteX2" fmla="*/ 781715 w 781715"/>
                <a:gd name="connsiteY2" fmla="*/ 102193 h 102193"/>
                <a:gd name="connsiteX3" fmla="*/ 0 w 781715"/>
                <a:gd name="connsiteY3" fmla="*/ 102193 h 102193"/>
                <a:gd name="connsiteX4" fmla="*/ 0 w 781715"/>
                <a:gd name="connsiteY4" fmla="*/ 0 h 10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5" h="102193">
                  <a:moveTo>
                    <a:pt x="0" y="0"/>
                  </a:moveTo>
                  <a:lnTo>
                    <a:pt x="781715" y="0"/>
                  </a:lnTo>
                  <a:lnTo>
                    <a:pt x="781715" y="102193"/>
                  </a:lnTo>
                  <a:lnTo>
                    <a:pt x="0" y="1021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de-DE" sz="500" kern="1200" dirty="0"/>
            </a:p>
          </p:txBody>
        </p:sp>
      </p:grpSp>
      <p:grpSp>
        <p:nvGrpSpPr>
          <p:cNvPr id="77" name="Gruppieren 76"/>
          <p:cNvGrpSpPr/>
          <p:nvPr/>
        </p:nvGrpSpPr>
        <p:grpSpPr>
          <a:xfrm>
            <a:off x="2392307" y="4546638"/>
            <a:ext cx="1285011" cy="1443480"/>
            <a:chOff x="8196365" y="4996651"/>
            <a:chExt cx="868573" cy="1021850"/>
          </a:xfrm>
        </p:grpSpPr>
        <p:sp>
          <p:nvSpPr>
            <p:cNvPr id="64" name="Rechteck 63"/>
            <p:cNvSpPr/>
            <p:nvPr/>
          </p:nvSpPr>
          <p:spPr>
            <a:xfrm>
              <a:off x="8196365" y="4996651"/>
              <a:ext cx="868573" cy="102185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5" name="Rechteck 64"/>
            <p:cNvSpPr/>
            <p:nvPr/>
          </p:nvSpPr>
          <p:spPr>
            <a:xfrm>
              <a:off x="8239794" y="5037525"/>
              <a:ext cx="781715" cy="664203"/>
            </a:xfrm>
            <a:prstGeom prst="rect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17654" t="-13432" r="19496" b="-18553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6" name="Freihandform 65"/>
            <p:cNvSpPr/>
            <p:nvPr/>
          </p:nvSpPr>
          <p:spPr>
            <a:xfrm>
              <a:off x="8239794" y="5752824"/>
              <a:ext cx="781715" cy="173706"/>
            </a:xfrm>
            <a:custGeom>
              <a:avLst/>
              <a:gdLst>
                <a:gd name="connsiteX0" fmla="*/ 0 w 781715"/>
                <a:gd name="connsiteY0" fmla="*/ 0 h 173706"/>
                <a:gd name="connsiteX1" fmla="*/ 781715 w 781715"/>
                <a:gd name="connsiteY1" fmla="*/ 0 h 173706"/>
                <a:gd name="connsiteX2" fmla="*/ 781715 w 781715"/>
                <a:gd name="connsiteY2" fmla="*/ 173706 h 173706"/>
                <a:gd name="connsiteX3" fmla="*/ 0 w 781715"/>
                <a:gd name="connsiteY3" fmla="*/ 173706 h 173706"/>
                <a:gd name="connsiteX4" fmla="*/ 0 w 781715"/>
                <a:gd name="connsiteY4" fmla="*/ 0 h 17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5" h="173706">
                  <a:moveTo>
                    <a:pt x="0" y="0"/>
                  </a:moveTo>
                  <a:lnTo>
                    <a:pt x="781715" y="0"/>
                  </a:lnTo>
                  <a:lnTo>
                    <a:pt x="781715" y="173706"/>
                  </a:lnTo>
                  <a:lnTo>
                    <a:pt x="0" y="17370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kern="1200" dirty="0"/>
                <a:t>Theresia </a:t>
              </a:r>
              <a:r>
                <a:rPr lang="en-US" sz="1200" kern="1200" dirty="0" err="1"/>
                <a:t>Ziegs</a:t>
              </a:r>
              <a:endParaRPr lang="en-US" sz="1200" kern="1200" dirty="0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8239794" y="5701728"/>
              <a:ext cx="781715" cy="102193"/>
            </a:xfrm>
            <a:custGeom>
              <a:avLst/>
              <a:gdLst>
                <a:gd name="connsiteX0" fmla="*/ 0 w 781715"/>
                <a:gd name="connsiteY0" fmla="*/ 0 h 102193"/>
                <a:gd name="connsiteX1" fmla="*/ 781715 w 781715"/>
                <a:gd name="connsiteY1" fmla="*/ 0 h 102193"/>
                <a:gd name="connsiteX2" fmla="*/ 781715 w 781715"/>
                <a:gd name="connsiteY2" fmla="*/ 102193 h 102193"/>
                <a:gd name="connsiteX3" fmla="*/ 0 w 781715"/>
                <a:gd name="connsiteY3" fmla="*/ 102193 h 102193"/>
                <a:gd name="connsiteX4" fmla="*/ 0 w 781715"/>
                <a:gd name="connsiteY4" fmla="*/ 0 h 10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5" h="102193">
                  <a:moveTo>
                    <a:pt x="0" y="0"/>
                  </a:moveTo>
                  <a:lnTo>
                    <a:pt x="781715" y="0"/>
                  </a:lnTo>
                  <a:lnTo>
                    <a:pt x="781715" y="102193"/>
                  </a:lnTo>
                  <a:lnTo>
                    <a:pt x="0" y="1021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 dirty="0"/>
            </a:p>
          </p:txBody>
        </p:sp>
      </p:grpSp>
      <p:grpSp>
        <p:nvGrpSpPr>
          <p:cNvPr id="78" name="Gruppieren 77"/>
          <p:cNvGrpSpPr/>
          <p:nvPr/>
        </p:nvGrpSpPr>
        <p:grpSpPr>
          <a:xfrm>
            <a:off x="3859937" y="4546638"/>
            <a:ext cx="1285011" cy="1443480"/>
            <a:chOff x="9333826" y="4996651"/>
            <a:chExt cx="868573" cy="1021850"/>
          </a:xfrm>
        </p:grpSpPr>
        <p:sp>
          <p:nvSpPr>
            <p:cNvPr id="68" name="Rechteck 67"/>
            <p:cNvSpPr/>
            <p:nvPr/>
          </p:nvSpPr>
          <p:spPr>
            <a:xfrm>
              <a:off x="9333826" y="4996651"/>
              <a:ext cx="868573" cy="102185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" name="Rechteck 68"/>
            <p:cNvSpPr/>
            <p:nvPr/>
          </p:nvSpPr>
          <p:spPr>
            <a:xfrm>
              <a:off x="9368398" y="5037525"/>
              <a:ext cx="781715" cy="664203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19495" t="-1960" r="12270" b="-37932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" name="Freihandform 69"/>
            <p:cNvSpPr/>
            <p:nvPr/>
          </p:nvSpPr>
          <p:spPr>
            <a:xfrm>
              <a:off x="9377255" y="5758971"/>
              <a:ext cx="781715" cy="173706"/>
            </a:xfrm>
            <a:custGeom>
              <a:avLst/>
              <a:gdLst>
                <a:gd name="connsiteX0" fmla="*/ 0 w 781715"/>
                <a:gd name="connsiteY0" fmla="*/ 0 h 173706"/>
                <a:gd name="connsiteX1" fmla="*/ 781715 w 781715"/>
                <a:gd name="connsiteY1" fmla="*/ 0 h 173706"/>
                <a:gd name="connsiteX2" fmla="*/ 781715 w 781715"/>
                <a:gd name="connsiteY2" fmla="*/ 173706 h 173706"/>
                <a:gd name="connsiteX3" fmla="*/ 0 w 781715"/>
                <a:gd name="connsiteY3" fmla="*/ 173706 h 173706"/>
                <a:gd name="connsiteX4" fmla="*/ 0 w 781715"/>
                <a:gd name="connsiteY4" fmla="*/ 0 h 17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5" h="173706">
                  <a:moveTo>
                    <a:pt x="0" y="0"/>
                  </a:moveTo>
                  <a:lnTo>
                    <a:pt x="781715" y="0"/>
                  </a:lnTo>
                  <a:lnTo>
                    <a:pt x="781715" y="173706"/>
                  </a:lnTo>
                  <a:lnTo>
                    <a:pt x="0" y="17370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kern="1200" dirty="0"/>
                <a:t>Andrew</a:t>
              </a:r>
              <a:r>
                <a:rPr lang="en-US" sz="1050" kern="1200" dirty="0"/>
                <a:t> </a:t>
              </a:r>
              <a:r>
                <a:rPr lang="en-US" sz="1200" kern="1200" dirty="0"/>
                <a:t>Wright</a:t>
              </a:r>
              <a:endParaRPr lang="en-US" sz="1050" kern="1200" dirty="0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9377255" y="5701728"/>
              <a:ext cx="781715" cy="102193"/>
            </a:xfrm>
            <a:custGeom>
              <a:avLst/>
              <a:gdLst>
                <a:gd name="connsiteX0" fmla="*/ 0 w 781715"/>
                <a:gd name="connsiteY0" fmla="*/ 0 h 102193"/>
                <a:gd name="connsiteX1" fmla="*/ 781715 w 781715"/>
                <a:gd name="connsiteY1" fmla="*/ 0 h 102193"/>
                <a:gd name="connsiteX2" fmla="*/ 781715 w 781715"/>
                <a:gd name="connsiteY2" fmla="*/ 102193 h 102193"/>
                <a:gd name="connsiteX3" fmla="*/ 0 w 781715"/>
                <a:gd name="connsiteY3" fmla="*/ 102193 h 102193"/>
                <a:gd name="connsiteX4" fmla="*/ 0 w 781715"/>
                <a:gd name="connsiteY4" fmla="*/ 0 h 10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5" h="102193">
                  <a:moveTo>
                    <a:pt x="0" y="0"/>
                  </a:moveTo>
                  <a:lnTo>
                    <a:pt x="781715" y="0"/>
                  </a:lnTo>
                  <a:lnTo>
                    <a:pt x="781715" y="102193"/>
                  </a:lnTo>
                  <a:lnTo>
                    <a:pt x="0" y="10219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 dirty="0"/>
            </a:p>
          </p:txBody>
        </p:sp>
      </p:grpSp>
      <p:grpSp>
        <p:nvGrpSpPr>
          <p:cNvPr id="79" name="Gruppieren 78"/>
          <p:cNvGrpSpPr/>
          <p:nvPr/>
        </p:nvGrpSpPr>
        <p:grpSpPr>
          <a:xfrm>
            <a:off x="2209800" y="1051616"/>
            <a:ext cx="1521756" cy="1790301"/>
            <a:chOff x="5638800" y="1241087"/>
            <a:chExt cx="1600199" cy="1882587"/>
          </a:xfrm>
        </p:grpSpPr>
        <p:sp>
          <p:nvSpPr>
            <p:cNvPr id="80" name="Rechteck 79"/>
            <p:cNvSpPr/>
            <p:nvPr/>
          </p:nvSpPr>
          <p:spPr>
            <a:xfrm>
              <a:off x="5638800" y="1241087"/>
              <a:ext cx="1600199" cy="1882587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1" name="Rechteck 80"/>
            <p:cNvSpPr/>
            <p:nvPr/>
          </p:nvSpPr>
          <p:spPr>
            <a:xfrm>
              <a:off x="5985479" y="1417708"/>
              <a:ext cx="917270" cy="1095799"/>
            </a:xfrm>
            <a:prstGeom prst="rect">
              <a:avLst/>
            </a:prstGeom>
            <a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000" r="-1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2" name="Freihandform 81"/>
            <p:cNvSpPr/>
            <p:nvPr/>
          </p:nvSpPr>
          <p:spPr>
            <a:xfrm>
              <a:off x="5718809" y="2667612"/>
              <a:ext cx="1440179" cy="320024"/>
            </a:xfrm>
            <a:custGeom>
              <a:avLst/>
              <a:gdLst>
                <a:gd name="connsiteX0" fmla="*/ 0 w 1440179"/>
                <a:gd name="connsiteY0" fmla="*/ 0 h 320024"/>
                <a:gd name="connsiteX1" fmla="*/ 1440179 w 1440179"/>
                <a:gd name="connsiteY1" fmla="*/ 0 h 320024"/>
                <a:gd name="connsiteX2" fmla="*/ 1440179 w 1440179"/>
                <a:gd name="connsiteY2" fmla="*/ 320024 h 320024"/>
                <a:gd name="connsiteX3" fmla="*/ 0 w 1440179"/>
                <a:gd name="connsiteY3" fmla="*/ 320024 h 320024"/>
                <a:gd name="connsiteX4" fmla="*/ 0 w 1440179"/>
                <a:gd name="connsiteY4" fmla="*/ 0 h 320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179" h="320024">
                  <a:moveTo>
                    <a:pt x="0" y="0"/>
                  </a:moveTo>
                  <a:lnTo>
                    <a:pt x="1440179" y="0"/>
                  </a:lnTo>
                  <a:lnTo>
                    <a:pt x="1440179" y="320024"/>
                  </a:lnTo>
                  <a:lnTo>
                    <a:pt x="0" y="32002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100000">
                  <a:schemeClr val="tx2"/>
                </a:gs>
              </a:gsLst>
              <a:path path="circle">
                <a:fillToRect r="100000" b="100000"/>
              </a:path>
              <a:tileRect l="-100000" t="-100000"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/>
                <a:t>Anke Henning</a:t>
              </a:r>
            </a:p>
          </p:txBody>
        </p:sp>
        <p:sp>
          <p:nvSpPr>
            <p:cNvPr id="83" name="Freihandform 82"/>
            <p:cNvSpPr/>
            <p:nvPr/>
          </p:nvSpPr>
          <p:spPr>
            <a:xfrm>
              <a:off x="5718809" y="2529129"/>
              <a:ext cx="1440179" cy="188273"/>
            </a:xfrm>
            <a:custGeom>
              <a:avLst/>
              <a:gdLst>
                <a:gd name="connsiteX0" fmla="*/ 0 w 1440179"/>
                <a:gd name="connsiteY0" fmla="*/ 0 h 188273"/>
                <a:gd name="connsiteX1" fmla="*/ 1440179 w 1440179"/>
                <a:gd name="connsiteY1" fmla="*/ 0 h 188273"/>
                <a:gd name="connsiteX2" fmla="*/ 1440179 w 1440179"/>
                <a:gd name="connsiteY2" fmla="*/ 188273 h 188273"/>
                <a:gd name="connsiteX3" fmla="*/ 0 w 1440179"/>
                <a:gd name="connsiteY3" fmla="*/ 188273 h 188273"/>
                <a:gd name="connsiteX4" fmla="*/ 0 w 1440179"/>
                <a:gd name="connsiteY4" fmla="*/ 0 h 18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179" h="188273">
                  <a:moveTo>
                    <a:pt x="0" y="0"/>
                  </a:moveTo>
                  <a:lnTo>
                    <a:pt x="1440179" y="0"/>
                  </a:lnTo>
                  <a:lnTo>
                    <a:pt x="1440179" y="188273"/>
                  </a:lnTo>
                  <a:lnTo>
                    <a:pt x="0" y="1882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de-DE" sz="800" kern="1200" dirty="0"/>
            </a:p>
          </p:txBody>
        </p:sp>
      </p:grpSp>
      <p:sp>
        <p:nvSpPr>
          <p:cNvPr id="84" name="Textfeld 83"/>
          <p:cNvSpPr txBox="1"/>
          <p:nvPr/>
        </p:nvSpPr>
        <p:spPr>
          <a:xfrm>
            <a:off x="5682568" y="1366238"/>
            <a:ext cx="5823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600" dirty="0"/>
          </a:p>
          <a:p>
            <a:pPr algn="ctr"/>
            <a:r>
              <a:rPr lang="en-US" sz="3600" dirty="0"/>
              <a:t>Thank you for your attention!</a:t>
            </a:r>
            <a:endParaRPr lang="en-GB" sz="3600" dirty="0"/>
          </a:p>
        </p:txBody>
      </p:sp>
      <p:sp>
        <p:nvSpPr>
          <p:cNvPr id="48" name="Textfeld 2"/>
          <p:cNvSpPr txBox="1"/>
          <p:nvPr/>
        </p:nvSpPr>
        <p:spPr>
          <a:xfrm>
            <a:off x="5150277" y="4883217"/>
            <a:ext cx="66640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Arial" panose="020B0604020202020204" pitchFamily="34" charset="0"/>
              </a:rPr>
              <a:t>Funding by the European Union </a:t>
            </a:r>
            <a:br>
              <a:rPr lang="en-US" dirty="0">
                <a:cs typeface="Arial" panose="020B0604020202020204" pitchFamily="34" charset="0"/>
              </a:rPr>
            </a:br>
            <a:r>
              <a:rPr lang="en-US" dirty="0">
                <a:cs typeface="Arial" panose="020B0604020202020204" pitchFamily="34" charset="0"/>
              </a:rPr>
              <a:t>	ERC Starting Grant, SYNAPLAST MR, Grant Number: 679927</a:t>
            </a:r>
            <a:br>
              <a:rPr lang="en-US" dirty="0">
                <a:cs typeface="Arial" panose="020B0604020202020204" pitchFamily="34" charset="0"/>
              </a:rPr>
            </a:br>
            <a:r>
              <a:rPr lang="en-US" dirty="0">
                <a:cs typeface="Arial" panose="020B0604020202020204" pitchFamily="34" charset="0"/>
              </a:rPr>
              <a:t>	</a:t>
            </a:r>
            <a:r>
              <a:rPr lang="en-US" dirty="0"/>
              <a:t>Horizon 2020/ CDS-QUAMRI Grant number: 634541</a:t>
            </a:r>
            <a:r>
              <a:rPr lang="en-US" dirty="0">
                <a:cs typeface="Arial" panose="020B0604020202020204" pitchFamily="34" charset="0"/>
              </a:rPr>
              <a:t/>
            </a:r>
            <a:br>
              <a:rPr lang="en-US" dirty="0">
                <a:cs typeface="Arial" panose="020B0604020202020204" pitchFamily="34" charset="0"/>
              </a:rPr>
            </a:br>
            <a:r>
              <a:rPr lang="en-US" dirty="0">
                <a:cs typeface="Arial" panose="020B0604020202020204" pitchFamily="34" charset="0"/>
              </a:rPr>
              <a:t> is gratefully acknowledged.</a:t>
            </a:r>
            <a:endParaRPr lang="en-GB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1C3870C-01A7-4456-A37C-526479381655}"/>
              </a:ext>
            </a:extLst>
          </p:cNvPr>
          <p:cNvGrpSpPr/>
          <p:nvPr/>
        </p:nvGrpSpPr>
        <p:grpSpPr>
          <a:xfrm>
            <a:off x="1640516" y="2944255"/>
            <a:ext cx="1285011" cy="1443480"/>
            <a:chOff x="2435148" y="3367418"/>
            <a:chExt cx="868573" cy="1021850"/>
          </a:xfrm>
        </p:grpSpPr>
        <p:sp>
          <p:nvSpPr>
            <p:cNvPr id="13" name="Rechteck 12"/>
            <p:cNvSpPr/>
            <p:nvPr/>
          </p:nvSpPr>
          <p:spPr>
            <a:xfrm>
              <a:off x="2435148" y="3367418"/>
              <a:ext cx="868573" cy="1021850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Freihandform 14"/>
            <p:cNvSpPr/>
            <p:nvPr/>
          </p:nvSpPr>
          <p:spPr>
            <a:xfrm>
              <a:off x="2478576" y="4148386"/>
              <a:ext cx="781715" cy="173706"/>
            </a:xfrm>
            <a:custGeom>
              <a:avLst/>
              <a:gdLst>
                <a:gd name="connsiteX0" fmla="*/ 0 w 781715"/>
                <a:gd name="connsiteY0" fmla="*/ 0 h 173706"/>
                <a:gd name="connsiteX1" fmla="*/ 781715 w 781715"/>
                <a:gd name="connsiteY1" fmla="*/ 0 h 173706"/>
                <a:gd name="connsiteX2" fmla="*/ 781715 w 781715"/>
                <a:gd name="connsiteY2" fmla="*/ 173706 h 173706"/>
                <a:gd name="connsiteX3" fmla="*/ 0 w 781715"/>
                <a:gd name="connsiteY3" fmla="*/ 173706 h 173706"/>
                <a:gd name="connsiteX4" fmla="*/ 0 w 781715"/>
                <a:gd name="connsiteY4" fmla="*/ 0 h 17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15" h="173706">
                  <a:moveTo>
                    <a:pt x="0" y="0"/>
                  </a:moveTo>
                  <a:lnTo>
                    <a:pt x="781715" y="0"/>
                  </a:lnTo>
                  <a:lnTo>
                    <a:pt x="781715" y="173706"/>
                  </a:lnTo>
                  <a:lnTo>
                    <a:pt x="0" y="17370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200" kern="1200" dirty="0"/>
                <a:t>Johanna Dorst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C63F0BE-A477-4986-A0DE-7D693D80325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9783" y="3432780"/>
              <a:ext cx="499299" cy="6675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922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ProFit</a:t>
            </a:r>
            <a:r>
              <a:rPr lang="en-US" dirty="0" smtClean="0"/>
              <a:t> algorithm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endParaRPr lang="en-US" dirty="0" smtClean="0"/>
              </a:p>
              <a:p>
                <a:endParaRPr lang="en-US" dirty="0" smtClean="0"/>
              </a:p>
              <a:p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r>
                  <a:rPr lang="en-US" dirty="0" smtClean="0"/>
                  <a:t>Cost functions: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/>
                        </m:ctrlPr>
                      </m:sSubPr>
                      <m:e>
                        <m:r>
                          <a:rPr lang="en-US" b="1" i="1"/>
                          <m:t>𝑹</m:t>
                        </m:r>
                      </m:e>
                      <m:sub>
                        <m:r>
                          <a:rPr lang="en-US" b="1" i="1"/>
                          <m:t>𝟏</m:t>
                        </m:r>
                      </m:sub>
                    </m:sSub>
                    <m:r>
                      <a:rPr lang="en-US" i="1"/>
                      <m:t>=</m:t>
                    </m:r>
                    <m:r>
                      <a:rPr lang="en-US" b="1" i="1"/>
                      <m:t>𝑹</m:t>
                    </m:r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sSub>
                          <m:sSubPr>
                            <m:ctrlPr>
                              <a:rPr lang="en-US" b="1" i="1"/>
                            </m:ctrlPr>
                          </m:sSubPr>
                          <m:e>
                            <m:r>
                              <a:rPr lang="en-US" b="1" i="1"/>
                              <m:t>𝜹</m:t>
                            </m:r>
                          </m:e>
                          <m:sub>
                            <m:r>
                              <a:rPr lang="en-US" b="1" i="1"/>
                              <m:t>𝒑𝒑𝒎</m:t>
                            </m:r>
                          </m:sub>
                        </m:sSub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b="1" i="1"/>
                              <m:t>𝑭𝑶𝑰</m:t>
                            </m:r>
                          </m:e>
                        </m:d>
                      </m:e>
                    </m:d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/>
                        </m:ctrlPr>
                      </m:sSubPr>
                      <m:e>
                        <m:r>
                          <a:rPr lang="en-US" b="1" i="1"/>
                          <m:t>𝑹</m:t>
                        </m:r>
                      </m:e>
                      <m:sub>
                        <m:r>
                          <a:rPr lang="en-US" b="1" i="1"/>
                          <m:t>𝟐</m:t>
                        </m:r>
                      </m:sub>
                    </m:sSub>
                    <m:r>
                      <a:rPr lang="en-US" i="1"/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i="1"/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/>
                            </m:ctrlPr>
                          </m:mPr>
                          <m:mr>
                            <m:e>
                              <m:r>
                                <a:rPr lang="en-US" b="1" i="1"/>
                                <m:t>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/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1" i="1"/>
                                      </m:ctrlPr>
                                    </m:sSubPr>
                                    <m:e>
                                      <m:r>
                                        <a:rPr lang="en-US" b="1" i="1"/>
                                        <m:t>𝜹</m:t>
                                      </m:r>
                                    </m:e>
                                    <m:sub>
                                      <m:r>
                                        <a:rPr lang="en-US" b="1" i="1"/>
                                        <m:t>𝒑𝒑𝒎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en-US" i="1"/>
                                      </m:ctrlPr>
                                    </m:dPr>
                                    <m:e>
                                      <m:r>
                                        <a:rPr lang="en-US" b="1" i="1"/>
                                        <m:t>𝑭𝑶𝑰</m:t>
                                      </m:r>
                                    </m:e>
                                  </m:d>
                                </m:e>
                              </m:d>
                            </m:e>
                            <m:e>
                              <m:r>
                                <a:rPr lang="en-US" b="1" i="1"/>
                                <m:t>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/>
                                  </m:ctrlPr>
                                </m:dPr>
                                <m:e>
                                  <m:r>
                                    <a:rPr lang="en-US" b="1" i="1"/>
                                    <m:t>𝒕</m:t>
                                  </m:r>
                                  <m:d>
                                    <m:dPr>
                                      <m:ctrlPr>
                                        <a:rPr lang="en-US" i="1"/>
                                      </m:ctrlPr>
                                    </m:dPr>
                                    <m:e>
                                      <m:r>
                                        <a:rPr lang="en-US" i="1"/>
                                        <m:t>1:</m:t>
                                      </m:r>
                                      <m:r>
                                        <a:rPr lang="en-US" i="1"/>
                                        <m:t>𝑡𝑟𝑢𝑛𝑐𝑃𝑜𝑖𝑛𝑡</m:t>
                                      </m:r>
                                    </m:e>
                                  </m:d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/>
                        </m:ctrlPr>
                      </m:sSubPr>
                      <m:e>
                        <m:r>
                          <a:rPr lang="en-US" b="1" i="1"/>
                          <m:t>𝑹</m:t>
                        </m:r>
                      </m:e>
                      <m:sub>
                        <m:r>
                          <a:rPr lang="en-US" b="1" i="1"/>
                          <m:t>𝟑</m:t>
                        </m:r>
                      </m:sub>
                    </m:sSub>
                    <m:r>
                      <a:rPr lang="en-US" i="1"/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i="1"/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/>
                            </m:ctrlPr>
                          </m:mPr>
                          <m:mr>
                            <m:e>
                              <m:r>
                                <a:rPr lang="en-US" b="1" i="1"/>
                                <m:t>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/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1" i="1"/>
                                      </m:ctrlPr>
                                    </m:sSubPr>
                                    <m:e>
                                      <m:r>
                                        <a:rPr lang="en-US" b="1" i="1"/>
                                        <m:t>𝜹</m:t>
                                      </m:r>
                                    </m:e>
                                    <m:sub>
                                      <m:r>
                                        <a:rPr lang="en-US" b="1" i="1"/>
                                        <m:t>𝒑𝒑𝒎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en-US" i="1"/>
                                      </m:ctrlPr>
                                    </m:dPr>
                                    <m:e>
                                      <m:r>
                                        <a:rPr lang="en-US" b="1" i="1"/>
                                        <m:t>𝑭𝑶𝑰</m:t>
                                      </m:r>
                                    </m:e>
                                  </m:d>
                                </m:e>
                              </m:d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i="1"/>
                                  </m:ctrlPr>
                                </m:mPr>
                                <m:mr>
                                  <m:e>
                                    <m:r>
                                      <a:rPr lang="en-US" b="1" i="1"/>
                                      <m:t>𝑹</m:t>
                                    </m:r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i="1"/>
                                        </m:ctrlPr>
                                      </m:dPr>
                                      <m:e>
                                        <m:r>
                                          <a:rPr lang="en-US" b="1" i="1"/>
                                          <m:t>𝒕</m:t>
                                        </m:r>
                                        <m:d>
                                          <m:dPr>
                                            <m:ctrlPr>
                                              <a:rPr lang="en-US" i="1"/>
                                            </m:ctrlPr>
                                          </m:dPr>
                                          <m:e>
                                            <m:r>
                                              <a:rPr lang="en-US" i="1"/>
                                              <m:t>1:</m:t>
                                            </m:r>
                                            <m:r>
                                              <a:rPr lang="en-US" i="1"/>
                                              <m:t>𝑡𝑟𝑢𝑛𝑐𝑃𝑜𝑖𝑛𝑡</m:t>
                                            </m:r>
                                          </m:e>
                                        </m:d>
                                      </m:e>
                                    </m:d>
                                  </m:e>
                                  <m:e>
                                    <m:r>
                                      <a:rPr lang="en-US" b="1" i="1"/>
                                      <m:t>𝑹</m:t>
                                    </m:r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i="1"/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b="1" i="1"/>
                                            </m:ctrlPr>
                                          </m:sSubPr>
                                          <m:e>
                                            <m:r>
                                              <a:rPr lang="en-US" b="1" i="1"/>
                                              <m:t>𝜹</m:t>
                                            </m:r>
                                          </m:e>
                                          <m:sub>
                                            <m:r>
                                              <a:rPr lang="en-US" b="1" i="1"/>
                                              <m:t>𝒑𝒑𝒎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i="1"/>
                                            </m:ctrlPr>
                                          </m:dPr>
                                          <m:e>
                                            <m:r>
                                              <a:rPr lang="en-US" b="1" i="1"/>
                                              <m:t>𝑭𝑶𝑰</m:t>
                                            </m:r>
                                          </m:e>
                                        </m:d>
                                      </m:e>
                                    </m:d>
                                    <m:r>
                                      <a:rPr lang="en-US" i="1"/>
                                      <m:t>∗</m:t>
                                    </m:r>
                                    <m:r>
                                      <a:rPr lang="en-US" b="1" i="1"/>
                                      <m:t>𝒘𝒆𝒊𝒈𝒉𝒕𝒔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/>
                  <a:t> , where</a:t>
                </a:r>
                <a:endParaRPr lang="en-US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1" i="1"/>
                      <m:t>𝒘𝒆𝒊𝒈𝒉𝒕𝒔</m:t>
                    </m:r>
                    <m:r>
                      <a:rPr lang="en-US" i="1"/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US" i="1"/>
                        </m:ctrlPr>
                      </m:naryPr>
                      <m:sub>
                        <m:r>
                          <a:rPr lang="en-US" i="1"/>
                          <m:t>𝑘</m:t>
                        </m:r>
                      </m:sub>
                      <m:sup>
                        <m:r>
                          <a:rPr lang="en-US" i="1"/>
                          <m:t>𝐾</m:t>
                        </m:r>
                      </m:sup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/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1" i="1"/>
                                </m:ctrlPr>
                              </m:sSubPr>
                              <m:e>
                                <m:r>
                                  <a:rPr lang="en-US" b="1" i="1"/>
                                  <m:t>𝜼</m:t>
                                </m:r>
                              </m:e>
                              <m:sub>
                                <m:r>
                                  <a:rPr lang="en-US" b="1" i="1"/>
                                  <m:t>𝒌</m:t>
                                </m:r>
                              </m:sub>
                            </m:sSub>
                            <m:r>
                              <a:rPr lang="en-US" i="1"/>
                              <m:t>&gt;0.25∗</m:t>
                            </m:r>
                            <m:r>
                              <m:rPr>
                                <m:sty m:val="p"/>
                              </m:rPr>
                              <a:rPr lang="en-US"/>
                              <m:t>max</m:t>
                            </m:r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1" i="1"/>
                                    </m:ctrlPr>
                                  </m:sSubPr>
                                  <m:e>
                                    <m:r>
                                      <a:rPr lang="en-US" b="1" i="1"/>
                                      <m:t>𝜼</m:t>
                                    </m:r>
                                  </m:e>
                                  <m:sub>
                                    <m:r>
                                      <a:rPr lang="en-US" b="1" i="1"/>
                                      <m:t>𝒌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nary>
                  </m:oMath>
                </a14:m>
                <a:r>
                  <a:rPr lang="en-US" i="1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/>
                        </m:ctrlPr>
                      </m:sSubPr>
                      <m:e>
                        <m:r>
                          <a:rPr lang="en-US" b="1" i="1"/>
                          <m:t>𝜼</m:t>
                        </m:r>
                      </m:e>
                      <m:sub>
                        <m:r>
                          <a:rPr lang="en-US" b="1" i="1"/>
                          <m:t>𝒌</m:t>
                        </m:r>
                      </m:sub>
                    </m:sSub>
                    <m:r>
                      <a:rPr lang="en-US" i="1"/>
                      <m:t>=</m:t>
                    </m:r>
                    <m:r>
                      <a:rPr lang="en-US" i="1"/>
                      <m:t>𝑅𝑒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/>
                          <m:t>exp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−</m:t>
                            </m:r>
                            <m:f>
                              <m:fPr>
                                <m:ctrlPr>
                                  <a:rPr lang="en-US" i="1"/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i="1"/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i="1"/>
                                        </m:ctrlPr>
                                      </m:dPr>
                                      <m:e>
                                        <m:r>
                                          <a:rPr lang="en-US" i="1"/>
                                          <m:t>𝜋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/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/>
                                              <m:t>𝜐</m:t>
                                            </m:r>
                                          </m:e>
                                          <m:sub>
                                            <m:r>
                                              <a:rPr lang="en-US" i="1"/>
                                              <m:t>𝑔</m:t>
                                            </m:r>
                                          </m:sub>
                                        </m:sSub>
                                        <m:r>
                                          <a:rPr lang="en-US" b="1" i="1"/>
                                          <m:t>𝒕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i="1"/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i="1"/>
                                  <m:t>4</m:t>
                                </m:r>
                                <m:r>
                                  <a:rPr lang="en-US" i="1"/>
                                  <m:t>𝑙𝑛</m:t>
                                </m:r>
                                <m:d>
                                  <m:dPr>
                                    <m:ctrlPr>
                                      <a:rPr lang="en-US" i="1"/>
                                    </m:ctrlPr>
                                  </m:dPr>
                                  <m:e>
                                    <m:r>
                                      <a:rPr lang="en-US" i="1"/>
                                      <m:t>2</m:t>
                                    </m:r>
                                  </m:e>
                                </m:d>
                              </m:den>
                            </m:f>
                            <m:r>
                              <a:rPr lang="en-US" i="1"/>
                              <m:t>−</m:t>
                            </m:r>
                            <m:r>
                              <a:rPr lang="en-US" i="1"/>
                              <m:t>𝜋</m:t>
                            </m:r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𝜐</m:t>
                                </m:r>
                              </m:e>
                              <m:sub>
                                <m:r>
                                  <a:rPr lang="en-US" i="1"/>
                                  <m:t>𝑒</m:t>
                                </m:r>
                                <m:r>
                                  <a:rPr lang="en-US" i="1"/>
                                  <m:t>,</m:t>
                                </m:r>
                                <m:r>
                                  <a:rPr lang="en-US" i="1"/>
                                  <m:t>𝑘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/>
                                  <m:t>TE</m:t>
                                </m:r>
                                <m:r>
                                  <a:rPr lang="en-US" i="1"/>
                                  <m:t>+</m:t>
                                </m:r>
                                <m:r>
                                  <a:rPr lang="en-US" b="1" i="1"/>
                                  <m:t>𝒕</m:t>
                                </m:r>
                              </m:e>
                            </m:d>
                          </m:e>
                        </m:d>
                        <m:r>
                          <a:rPr lang="en-US"/>
                          <m:t>⋅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b="1" i="1"/>
                              <m:t>𝜷</m:t>
                            </m:r>
                          </m:e>
                          <m:sub>
                            <m:r>
                              <a:rPr lang="en-US" i="1"/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4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4876800" y="874224"/>
                <a:ext cx="7315200" cy="14473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</m:acc>
                      <m:r>
                        <a:rPr lang="en-US" b="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f>
                                    <m:f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sSub>
                                        <m:sSub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𝜑</m:t>
                                          </m:r>
                                        </m:e>
                                        <m:sub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180</m:t>
                                      </m:r>
                                    </m:den>
                                  </m:f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en-US" b="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b="0" i="1">
                                                  <a:latin typeface="Cambria Math" panose="02040503050406030204" pitchFamily="18" charset="0"/>
                                                </a:rPr>
                                                <m:t>𝜋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b="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b="0" i="1">
                                                      <a:latin typeface="Cambria Math" panose="02040503050406030204" pitchFamily="18" charset="0"/>
                                                    </a:rPr>
                                                    <m:t>𝜐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b="0" i="1">
                                                      <a:latin typeface="Cambria Math" panose="02040503050406030204" pitchFamily="18" charset="0"/>
                                                    </a:rPr>
                                                    <m:t>𝑔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b="1" i="1">
                                                  <a:latin typeface="Cambria Math" panose="02040503050406030204" pitchFamily="18" charset="0"/>
                                                </a:rPr>
                                                <m:t>𝒕</m:t>
                                              </m:r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𝑙𝑛</m:t>
                                      </m:r>
                                      <m:d>
                                        <m:d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d>
                                    </m:den>
                                  </m:f>
                                </m:e>
                              </m:d>
                            </m:e>
                          </m:func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∙</m:t>
                          </m:r>
                          <m:nary>
                            <m:naryPr>
                              <m:chr m:val="∑"/>
                              <m:limLoc m:val="undOvr"/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𝜷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𝒌</m:t>
                                  </m:r>
                                </m:sub>
                              </m:sSub>
                              <m:func>
                                <m:func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exp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sSub>
                                        <m:sSub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𝜐</m:t>
                                          </m:r>
                                        </m:e>
                                        <m:sub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𝑒</m:t>
                                          </m:r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TE</m:t>
                                          </m:r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r>
                                            <a:rPr lang="en-US" b="1" i="1">
                                              <a:latin typeface="Cambria Math" panose="02040503050406030204" pitchFamily="18" charset="0"/>
                                            </a:rPr>
                                            <m:t>𝒕</m:t>
                                          </m:r>
                                        </m:e>
                                      </m:d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sSub>
                                        <m:sSub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sub>
                                      </m:sSub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</a:rPr>
                                        <m:t>𝒕</m:t>
                                      </m:r>
                                    </m:e>
                                  </m:d>
                                </m:e>
                              </m:func>
                            </m:e>
                          </m:nary>
                        </m:e>
                      </m:d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0">
                          <a:latin typeface="Cambria Math" panose="02040503050406030204" pitchFamily="18" charset="0"/>
                        </a:rPr>
                        <m:t>⊗</m:t>
                      </m:r>
                      <m:r>
                        <m:rPr>
                          <m:sty m:val="p"/>
                        </m:rPr>
                        <a:rPr lang="en-US" b="0" i="0">
                          <a:latin typeface="Cambria Math" panose="02040503050406030204" pitchFamily="18" charset="0"/>
                        </a:rPr>
                        <m:t>exp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𝑖</m:t>
                          </m:r>
                          <m:f>
                            <m:f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180</m:t>
                              </m:r>
                            </m:den>
                          </m:f>
                          <m:d>
                            <m:d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𝜹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𝒑𝒑𝒎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𝑟𝑒𝑓</m:t>
                                  </m:r>
                                </m:sub>
                                <m:sup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sup>
                              </m:sSubSup>
                            </m:e>
                          </m:d>
                        </m:e>
                      </m:d>
                      <m:r>
                        <a:rPr lang="en-US" b="0" i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00" y="874224"/>
                <a:ext cx="7315200" cy="144731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4038600" y="2301435"/>
                <a:ext cx="1851789" cy="3767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 panose="02040503050406030204" pitchFamily="18" charset="0"/>
                        </a:rPr>
                        <m:t>𝑹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𝒀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𝒀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𝑩𝒂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8600" y="2301435"/>
                <a:ext cx="1851789" cy="376770"/>
              </a:xfrm>
              <a:prstGeom prst="rect">
                <a:avLst/>
              </a:prstGeom>
              <a:blipFill>
                <a:blip r:embed="rId4"/>
                <a:stretch>
                  <a:fillRect t="-1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7924800" y="5562600"/>
            <a:ext cx="3200400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CalcCostFun.m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63368" y="5193268"/>
            <a:ext cx="3200400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createSummedMaskFitRoi.m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026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ProFit</a:t>
            </a:r>
            <a:r>
              <a:rPr lang="en-US" dirty="0" smtClean="0"/>
              <a:t> algorithm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endParaRPr lang="en-US" dirty="0" smtClean="0"/>
              </a:p>
              <a:p>
                <a:r>
                  <a:rPr lang="en-US" dirty="0" smtClean="0"/>
                  <a:t>Truncate</a:t>
                </a:r>
                <a:r>
                  <a:rPr lang="en-US" dirty="0" smtClean="0"/>
                  <a:t>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</a:rPr>
                        <m:t>𝑛𝑜𝑖𝑠𝑒𝐵𝑎𝑠𝑒𝑙𝑖𝑛𝑒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𝑠𝑡𝑑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𝑓𝑖𝑑𝑊𝑖𝑛𝑑𝑜𝑤𝑠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d>
                        </m:e>
                      </m:d>
                      <m:r>
                        <a:rPr lang="en-US" sz="2000" i="1">
                          <a:latin typeface="Cambria Math" panose="02040503050406030204" pitchFamily="18" charset="0"/>
                        </a:rPr>
                        <m:t> , 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𝑤h𝑒𝑟𝑒</m:t>
                      </m:r>
                    </m:oMath>
                  </m:oMathPara>
                </a14:m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</a:rPr>
                        <m:t>𝑠𝑡𝑑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𝑓𝑖𝑑𝑊𝑖𝑛𝑑𝑜𝑤𝑠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  <m:r>
                        <a:rPr lang="en-US" sz="2000" i="1">
                          <a:latin typeface="Cambria Math" panose="02040503050406030204" pitchFamily="18" charset="0"/>
                        </a:rPr>
                        <m:t>&lt;1.15∗ 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𝑠𝑡𝑑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𝑓𝑖𝑑𝑊𝑖𝑛𝑑𝑜𝑤𝑠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: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+4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sz="20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</a:rPr>
                        <m:t>𝑡𝑟𝑢𝑛𝑐𝑃𝑜𝑖𝑛𝑡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𝑓𝑖𝑑𝑊𝑖𝑛𝑑𝑜𝑤𝑠𝑆𝑖𝑧𝑒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∗</m:t>
                      </m:r>
                      <m:func>
                        <m:func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lim>
                          </m:limLow>
                        </m:fName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𝑠𝑡𝑑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𝑓𝑖𝑑𝑊𝑖𝑛𝑑𝑜𝑤𝑠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d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&lt;1.3∗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𝑛𝑜𝑖𝑠𝑒𝐵𝑎𝑠𝑒𝑙𝑖𝑛𝑒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US" sz="2000" dirty="0" smtClean="0"/>
              </a:p>
              <a:p>
                <a:pPr lvl="1"/>
                <a:r>
                  <a:rPr lang="en-US" dirty="0" smtClean="0"/>
                  <a:t>Minimal criterion: </a:t>
                </a:r>
                <a:br>
                  <a:rPr lang="en-US" dirty="0" smtClean="0"/>
                </a:b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𝑡𝑟𝑢𝑛𝑐𝑃𝑜𝑖𝑛𝑡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600" dirty="0" smtClean="0"/>
                  <a:t>&gt; </a:t>
                </a:r>
                <a:r>
                  <a:rPr lang="en-US" dirty="0" smtClean="0"/>
                  <a:t>average metabolite T</a:t>
                </a:r>
                <a:r>
                  <a:rPr lang="en-US" baseline="-25000" dirty="0" smtClean="0"/>
                  <a:t>2</a:t>
                </a:r>
                <a:r>
                  <a:rPr lang="en-US" dirty="0" smtClean="0"/>
                  <a:t> (75 </a:t>
                </a:r>
                <a:r>
                  <a:rPr lang="en-US" dirty="0" err="1" smtClean="0"/>
                  <a:t>ms</a:t>
                </a:r>
                <a:r>
                  <a:rPr lang="en-US" dirty="0" smtClean="0"/>
                  <a:t>)</a:t>
                </a:r>
                <a:endParaRPr lang="en-US" dirty="0"/>
              </a:p>
              <a:p>
                <a:r>
                  <a:rPr lang="en-US" dirty="0" smtClean="0"/>
                  <a:t>Other filtering options</a:t>
                </a:r>
                <a:br>
                  <a:rPr lang="en-US" dirty="0" smtClean="0"/>
                </a:br>
                <a:r>
                  <a:rPr lang="en-US" dirty="0" smtClean="0"/>
                  <a:t>(not as good for current data):</a:t>
                </a:r>
              </a:p>
              <a:p>
                <a:pPr lvl="1"/>
                <a:r>
                  <a:rPr lang="en-US" dirty="0" err="1" smtClean="0"/>
                  <a:t>Sinebell</a:t>
                </a:r>
                <a:endParaRPr lang="en-US" dirty="0" smtClean="0"/>
              </a:p>
              <a:p>
                <a:pPr lvl="1"/>
                <a:r>
                  <a:rPr lang="en-US" dirty="0" err="1" smtClean="0"/>
                  <a:t>Sinebell</a:t>
                </a:r>
                <a:r>
                  <a:rPr lang="en-US" dirty="0" smtClean="0"/>
                  <a:t> squared</a:t>
                </a:r>
              </a:p>
              <a:p>
                <a:pPr lvl="1"/>
                <a:r>
                  <a:rPr lang="en-US" dirty="0" smtClean="0"/>
                  <a:t>Matched-filtering</a:t>
                </a:r>
              </a:p>
              <a:p>
                <a:pPr lvl="2"/>
                <a:r>
                  <a:rPr lang="en-US" dirty="0" smtClean="0"/>
                  <a:t>Use a Lorentzian decay</a:t>
                </a:r>
                <a:endParaRPr lang="en-US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5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500" y="2558678"/>
            <a:ext cx="6172200" cy="41501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3962400" y="1042034"/>
                <a:ext cx="4639860" cy="4139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  <m:sub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𝑹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1" i="1">
                                            <a:latin typeface="Cambria Math" panose="02040503050406030204" pitchFamily="18" charset="0"/>
                                          </a:rPr>
                                          <m:t>𝜹</m:t>
                                        </m:r>
                                      </m:e>
                                      <m:sub>
                                        <m:r>
                                          <a:rPr lang="en-US" b="1" i="1">
                                            <a:latin typeface="Cambria Math" panose="02040503050406030204" pitchFamily="18" charset="0"/>
                                          </a:rPr>
                                          <m:t>𝒑𝒑𝒎</m:t>
                                        </m:r>
                                      </m:sub>
                                    </m:sSub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1" i="1">
                                            <a:latin typeface="Cambria Math" panose="02040503050406030204" pitchFamily="18" charset="0"/>
                                          </a:rPr>
                                          <m:t>𝑭𝑶𝑰</m:t>
                                        </m:r>
                                      </m:e>
                                    </m:d>
                                  </m:e>
                                </m:d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𝑹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1: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𝑡𝑟𝑢𝑛𝑐𝑃𝑜𝑖𝑛𝑡</m:t>
                                        </m:r>
                                      </m:e>
                                    </m:d>
                                  </m:e>
                                </m:d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400" y="1042034"/>
                <a:ext cx="4639860" cy="413959"/>
              </a:xfrm>
              <a:prstGeom prst="rect">
                <a:avLst/>
              </a:prstGeom>
              <a:blipFill>
                <a:blip r:embed="rId4"/>
                <a:stretch>
                  <a:fillRect b="-4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1295400" y="5971272"/>
            <a:ext cx="3200400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getTruncationPoint.m</a:t>
            </a:r>
            <a:endParaRPr lang="en-US" b="1" dirty="0" smtClean="0"/>
          </a:p>
          <a:p>
            <a:pPr algn="ctr"/>
            <a:r>
              <a:rPr lang="en-US" b="1" dirty="0" err="1" smtClean="0"/>
              <a:t>getFidWeighting.m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963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ProFit</a:t>
            </a:r>
            <a:r>
              <a:rPr lang="en-US" dirty="0" smtClean="0"/>
              <a:t> algorithm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𝟑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</a:rPr>
                                        <m:t>𝜹</m:t>
                                      </m:r>
                                    </m:e>
                                    <m:sub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</a:rPr>
                                        <m:t>𝒑𝒑𝒎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</a:rPr>
                                        <m:t>𝑭𝑶𝑰</m:t>
                                      </m:r>
                                    </m:e>
                                  </m:d>
                                </m:e>
                              </m:d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  <m:t>𝑹</m:t>
                                    </m:r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1" i="1">
                                            <a:latin typeface="Cambria Math" panose="02040503050406030204" pitchFamily="18" charset="0"/>
                                          </a:rPr>
                                          <m:t>𝒕</m:t>
                                        </m:r>
                                        <m:d>
                                          <m:d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1:</m:t>
                                            </m:r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𝑡𝑟𝑢𝑛𝑐𝑃𝑜𝑖𝑛𝑡</m:t>
                                            </m:r>
                                          </m:e>
                                        </m:d>
                                      </m:e>
                                    </m:d>
                                  </m:e>
                                  <m:e>
                                    <m: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  <m:t>𝑹</m:t>
                                    </m:r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b="1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b="1" i="1">
                                                <a:latin typeface="Cambria Math" panose="02040503050406030204" pitchFamily="18" charset="0"/>
                                              </a:rPr>
                                              <m:t>𝜹</m:t>
                                            </m:r>
                                          </m:e>
                                          <m:sub>
                                            <m:r>
                                              <a:rPr lang="en-US" b="1" i="1">
                                                <a:latin typeface="Cambria Math" panose="02040503050406030204" pitchFamily="18" charset="0"/>
                                              </a:rPr>
                                              <m:t>𝒑𝒑𝒎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b="1" i="1">
                                                <a:latin typeface="Cambria Math" panose="02040503050406030204" pitchFamily="18" charset="0"/>
                                              </a:rPr>
                                              <m:t>𝑭𝑶𝑰</m:t>
                                            </m:r>
                                          </m:e>
                                        </m:d>
                                      </m:e>
                                    </m:d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  <m: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  <m:t>𝒘𝒆𝒊𝒈𝒉𝒕𝒔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/>
                  <a:t> , where</a:t>
                </a:r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𝒘𝒆𝒊𝒈𝒉𝒕𝒔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𝐾</m:t>
                        </m:r>
                      </m:sup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𝜼</m:t>
                                </m:r>
                              </m:e>
                              <m:sub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&gt;0.25∗</m:t>
                            </m:r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max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  <m:t>𝜼</m:t>
                                    </m:r>
                                  </m:e>
                                  <m:sub>
                                    <m: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  <m:t>𝒌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nary>
                  </m:oMath>
                </a14:m>
                <a:r>
                  <a:rPr lang="en-US" i="1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𝜼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𝑅𝑒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exp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𝜐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𝑔</m:t>
                                            </m:r>
                                          </m:sub>
                                        </m:sSub>
                                        <m:r>
                                          <a:rPr lang="en-US" b="1" i="1">
                                            <a:latin typeface="Cambria Math" panose="02040503050406030204" pitchFamily="18" charset="0"/>
                                          </a:rPr>
                                          <m:t>𝒕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𝑙𝑛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d>
                              </m:den>
                            </m:f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𝜐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TE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𝒕</m:t>
                                </m:r>
                              </m:e>
                            </m:d>
                          </m:e>
                        </m:d>
                        <m:r>
                          <a:rPr lang="en-US">
                            <a:latin typeface="Cambria Math" panose="02040503050406030204" pitchFamily="18" charset="0"/>
                          </a:rPr>
                          <m:t>⋅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85" t="-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6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50125"/>
          <a:stretch/>
        </p:blipFill>
        <p:spPr>
          <a:xfrm>
            <a:off x="6019800" y="3124200"/>
            <a:ext cx="5810663" cy="29666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b="49876"/>
          <a:stretch/>
        </p:blipFill>
        <p:spPr>
          <a:xfrm>
            <a:off x="0" y="2966635"/>
            <a:ext cx="5940377" cy="30479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001000" y="6157959"/>
            <a:ext cx="3200400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CalcCostFun.m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295400" y="6178624"/>
            <a:ext cx="3200400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createSummedMaskFitRoi.m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7050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ProFit</a:t>
            </a:r>
            <a:r>
              <a:rPr lang="en-US" dirty="0" smtClean="0"/>
              <a:t> algorithm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endParaRPr lang="en-US" dirty="0" smtClean="0"/>
              </a:p>
              <a:p>
                <a:endParaRPr lang="en-US" dirty="0" smtClean="0"/>
              </a:p>
              <a:p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r>
                  <a:rPr lang="en-US" dirty="0" smtClean="0"/>
                  <a:t>Cost functions: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/>
                        </m:ctrlPr>
                      </m:sSubPr>
                      <m:e>
                        <m:r>
                          <a:rPr lang="en-US" b="1" i="1"/>
                          <m:t>𝑹</m:t>
                        </m:r>
                      </m:e>
                      <m:sub>
                        <m:r>
                          <a:rPr lang="en-US" b="1" i="1"/>
                          <m:t>𝟏</m:t>
                        </m:r>
                      </m:sub>
                    </m:sSub>
                    <m:r>
                      <a:rPr lang="en-US" i="1"/>
                      <m:t>=</m:t>
                    </m:r>
                    <m:r>
                      <a:rPr lang="en-US" b="1" i="1"/>
                      <m:t>𝑹</m:t>
                    </m:r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sSub>
                          <m:sSubPr>
                            <m:ctrlPr>
                              <a:rPr lang="en-US" b="1" i="1"/>
                            </m:ctrlPr>
                          </m:sSubPr>
                          <m:e>
                            <m:r>
                              <a:rPr lang="en-US" b="1" i="1"/>
                              <m:t>𝜹</m:t>
                            </m:r>
                          </m:e>
                          <m:sub>
                            <m:r>
                              <a:rPr lang="en-US" b="1" i="1"/>
                              <m:t>𝒑𝒑𝒎</m:t>
                            </m:r>
                          </m:sub>
                        </m:sSub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b="1" i="1"/>
                              <m:t>𝑭𝑶𝑰</m:t>
                            </m:r>
                          </m:e>
                        </m:d>
                      </m:e>
                    </m:d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/>
                        </m:ctrlPr>
                      </m:sSubPr>
                      <m:e>
                        <m:r>
                          <a:rPr lang="en-US" b="1" i="1"/>
                          <m:t>𝑹</m:t>
                        </m:r>
                      </m:e>
                      <m:sub>
                        <m:r>
                          <a:rPr lang="en-US" b="1" i="1"/>
                          <m:t>𝟐</m:t>
                        </m:r>
                      </m:sub>
                    </m:sSub>
                    <m:r>
                      <a:rPr lang="en-US" i="1"/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i="1"/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/>
                            </m:ctrlPr>
                          </m:mPr>
                          <m:mr>
                            <m:e>
                              <m:r>
                                <a:rPr lang="en-US" b="1" i="1"/>
                                <m:t>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/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1" i="1"/>
                                      </m:ctrlPr>
                                    </m:sSubPr>
                                    <m:e>
                                      <m:r>
                                        <a:rPr lang="en-US" b="1" i="1"/>
                                        <m:t>𝜹</m:t>
                                      </m:r>
                                    </m:e>
                                    <m:sub>
                                      <m:r>
                                        <a:rPr lang="en-US" b="1" i="1"/>
                                        <m:t>𝒑𝒑𝒎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en-US" i="1"/>
                                      </m:ctrlPr>
                                    </m:dPr>
                                    <m:e>
                                      <m:r>
                                        <a:rPr lang="en-US" b="1" i="1"/>
                                        <m:t>𝑭𝑶𝑰</m:t>
                                      </m:r>
                                    </m:e>
                                  </m:d>
                                </m:e>
                              </m:d>
                            </m:e>
                            <m:e>
                              <m:r>
                                <a:rPr lang="en-US" b="1" i="1"/>
                                <m:t>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/>
                                  </m:ctrlPr>
                                </m:dPr>
                                <m:e>
                                  <m:r>
                                    <a:rPr lang="en-US" b="1" i="1"/>
                                    <m:t>𝒕</m:t>
                                  </m:r>
                                  <m:d>
                                    <m:dPr>
                                      <m:ctrlPr>
                                        <a:rPr lang="en-US" i="1"/>
                                      </m:ctrlPr>
                                    </m:dPr>
                                    <m:e>
                                      <m:r>
                                        <a:rPr lang="en-US" i="1"/>
                                        <m:t>1:</m:t>
                                      </m:r>
                                      <m:r>
                                        <a:rPr lang="en-US" i="1"/>
                                        <m:t>𝑡𝑟𝑢𝑛𝑐𝑃𝑜𝑖𝑛𝑡</m:t>
                                      </m:r>
                                    </m:e>
                                  </m:d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/>
                        </m:ctrlPr>
                      </m:sSubPr>
                      <m:e>
                        <m:r>
                          <a:rPr lang="en-US" b="1" i="1"/>
                          <m:t>𝑹</m:t>
                        </m:r>
                      </m:e>
                      <m:sub>
                        <m:r>
                          <a:rPr lang="en-US" b="1" i="1"/>
                          <m:t>𝟑</m:t>
                        </m:r>
                      </m:sub>
                    </m:sSub>
                    <m:r>
                      <a:rPr lang="en-US" i="1"/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i="1"/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/>
                            </m:ctrlPr>
                          </m:mPr>
                          <m:mr>
                            <m:e>
                              <m:r>
                                <a:rPr lang="en-US" b="1" i="1"/>
                                <m:t>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/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1" i="1"/>
                                      </m:ctrlPr>
                                    </m:sSubPr>
                                    <m:e>
                                      <m:r>
                                        <a:rPr lang="en-US" b="1" i="1"/>
                                        <m:t>𝜹</m:t>
                                      </m:r>
                                    </m:e>
                                    <m:sub>
                                      <m:r>
                                        <a:rPr lang="en-US" b="1" i="1"/>
                                        <m:t>𝒑𝒑𝒎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en-US" i="1"/>
                                      </m:ctrlPr>
                                    </m:dPr>
                                    <m:e>
                                      <m:r>
                                        <a:rPr lang="en-US" b="1" i="1"/>
                                        <m:t>𝑭𝑶𝑰</m:t>
                                      </m:r>
                                    </m:e>
                                  </m:d>
                                </m:e>
                              </m:d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i="1"/>
                                  </m:ctrlPr>
                                </m:mPr>
                                <m:mr>
                                  <m:e>
                                    <m:r>
                                      <a:rPr lang="en-US" b="1" i="1"/>
                                      <m:t>𝑹</m:t>
                                    </m:r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i="1"/>
                                        </m:ctrlPr>
                                      </m:dPr>
                                      <m:e>
                                        <m:r>
                                          <a:rPr lang="en-US" b="1" i="1"/>
                                          <m:t>𝒕</m:t>
                                        </m:r>
                                        <m:d>
                                          <m:dPr>
                                            <m:ctrlPr>
                                              <a:rPr lang="en-US" i="1"/>
                                            </m:ctrlPr>
                                          </m:dPr>
                                          <m:e>
                                            <m:r>
                                              <a:rPr lang="en-US" i="1"/>
                                              <m:t>1:</m:t>
                                            </m:r>
                                            <m:r>
                                              <a:rPr lang="en-US" i="1"/>
                                              <m:t>𝑡𝑟𝑢𝑛𝑐𝑃𝑜𝑖𝑛𝑡</m:t>
                                            </m:r>
                                          </m:e>
                                        </m:d>
                                      </m:e>
                                    </m:d>
                                  </m:e>
                                  <m:e>
                                    <m:r>
                                      <a:rPr lang="en-US" b="1" i="1"/>
                                      <m:t>𝑹</m:t>
                                    </m:r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i="1"/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b="1" i="1"/>
                                            </m:ctrlPr>
                                          </m:sSubPr>
                                          <m:e>
                                            <m:r>
                                              <a:rPr lang="en-US" b="1" i="1"/>
                                              <m:t>𝜹</m:t>
                                            </m:r>
                                          </m:e>
                                          <m:sub>
                                            <m:r>
                                              <a:rPr lang="en-US" b="1" i="1"/>
                                              <m:t>𝒑𝒑𝒎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i="1"/>
                                            </m:ctrlPr>
                                          </m:dPr>
                                          <m:e>
                                            <m:r>
                                              <a:rPr lang="en-US" b="1" i="1"/>
                                              <m:t>𝑭𝑶𝑰</m:t>
                                            </m:r>
                                          </m:e>
                                        </m:d>
                                      </m:e>
                                    </m:d>
                                    <m:r>
                                      <a:rPr lang="en-US" i="1"/>
                                      <m:t>∗</m:t>
                                    </m:r>
                                    <m:r>
                                      <a:rPr lang="en-US" b="1" i="1"/>
                                      <m:t>𝒘𝒆𝒊𝒈𝒉𝒕𝒔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/>
                  <a:t> , where</a:t>
                </a:r>
                <a:endParaRPr lang="en-US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1" i="1"/>
                      <m:t>𝒘𝒆𝒊𝒈𝒉𝒕𝒔</m:t>
                    </m:r>
                    <m:r>
                      <a:rPr lang="en-US" i="1"/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US" i="1"/>
                        </m:ctrlPr>
                      </m:naryPr>
                      <m:sub>
                        <m:r>
                          <a:rPr lang="en-US" i="1"/>
                          <m:t>𝑘</m:t>
                        </m:r>
                      </m:sub>
                      <m:sup>
                        <m:r>
                          <a:rPr lang="en-US" i="1"/>
                          <m:t>𝐾</m:t>
                        </m:r>
                      </m:sup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/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1" i="1"/>
                                </m:ctrlPr>
                              </m:sSubPr>
                              <m:e>
                                <m:r>
                                  <a:rPr lang="en-US" b="1" i="1"/>
                                  <m:t>𝜼</m:t>
                                </m:r>
                              </m:e>
                              <m:sub>
                                <m:r>
                                  <a:rPr lang="en-US" b="1" i="1"/>
                                  <m:t>𝒌</m:t>
                                </m:r>
                              </m:sub>
                            </m:sSub>
                            <m:r>
                              <a:rPr lang="en-US" i="1"/>
                              <m:t>&gt;0.25∗</m:t>
                            </m:r>
                            <m:r>
                              <m:rPr>
                                <m:sty m:val="p"/>
                              </m:rPr>
                              <a:rPr lang="en-US"/>
                              <m:t>max</m:t>
                            </m:r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1" i="1"/>
                                    </m:ctrlPr>
                                  </m:sSubPr>
                                  <m:e>
                                    <m:r>
                                      <a:rPr lang="en-US" b="1" i="1"/>
                                      <m:t>𝜼</m:t>
                                    </m:r>
                                  </m:e>
                                  <m:sub>
                                    <m:r>
                                      <a:rPr lang="en-US" b="1" i="1"/>
                                      <m:t>𝒌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nary>
                  </m:oMath>
                </a14:m>
                <a:r>
                  <a:rPr lang="en-US" i="1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/>
                        </m:ctrlPr>
                      </m:sSubPr>
                      <m:e>
                        <m:r>
                          <a:rPr lang="en-US" b="1" i="1"/>
                          <m:t>𝜼</m:t>
                        </m:r>
                      </m:e>
                      <m:sub>
                        <m:r>
                          <a:rPr lang="en-US" b="1" i="1"/>
                          <m:t>𝒌</m:t>
                        </m:r>
                      </m:sub>
                    </m:sSub>
                    <m:r>
                      <a:rPr lang="en-US" i="1"/>
                      <m:t>=</m:t>
                    </m:r>
                    <m:r>
                      <a:rPr lang="en-US" i="1"/>
                      <m:t>𝑅𝑒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/>
                          <m:t>exp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−</m:t>
                            </m:r>
                            <m:f>
                              <m:fPr>
                                <m:ctrlPr>
                                  <a:rPr lang="en-US" i="1"/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i="1"/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i="1"/>
                                        </m:ctrlPr>
                                      </m:dPr>
                                      <m:e>
                                        <m:r>
                                          <a:rPr lang="en-US" i="1"/>
                                          <m:t>𝜋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/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/>
                                              <m:t>𝜐</m:t>
                                            </m:r>
                                          </m:e>
                                          <m:sub>
                                            <m:r>
                                              <a:rPr lang="en-US" i="1"/>
                                              <m:t>𝑔</m:t>
                                            </m:r>
                                          </m:sub>
                                        </m:sSub>
                                        <m:r>
                                          <a:rPr lang="en-US" b="1" i="1"/>
                                          <m:t>𝒕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i="1"/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i="1"/>
                                  <m:t>4</m:t>
                                </m:r>
                                <m:r>
                                  <a:rPr lang="en-US" i="1"/>
                                  <m:t>𝑙𝑛</m:t>
                                </m:r>
                                <m:d>
                                  <m:dPr>
                                    <m:ctrlPr>
                                      <a:rPr lang="en-US" i="1"/>
                                    </m:ctrlPr>
                                  </m:dPr>
                                  <m:e>
                                    <m:r>
                                      <a:rPr lang="en-US" i="1"/>
                                      <m:t>2</m:t>
                                    </m:r>
                                  </m:e>
                                </m:d>
                              </m:den>
                            </m:f>
                            <m:r>
                              <a:rPr lang="en-US" i="1"/>
                              <m:t>−</m:t>
                            </m:r>
                            <m:r>
                              <a:rPr lang="en-US" i="1"/>
                              <m:t>𝜋</m:t>
                            </m:r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𝜐</m:t>
                                </m:r>
                              </m:e>
                              <m:sub>
                                <m:r>
                                  <a:rPr lang="en-US" i="1"/>
                                  <m:t>𝑒</m:t>
                                </m:r>
                                <m:r>
                                  <a:rPr lang="en-US" i="1"/>
                                  <m:t>,</m:t>
                                </m:r>
                                <m:r>
                                  <a:rPr lang="en-US" i="1"/>
                                  <m:t>𝑘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/>
                                  <m:t>TE</m:t>
                                </m:r>
                                <m:r>
                                  <a:rPr lang="en-US" i="1"/>
                                  <m:t>+</m:t>
                                </m:r>
                                <m:r>
                                  <a:rPr lang="en-US" b="1" i="1"/>
                                  <m:t>𝒕</m:t>
                                </m:r>
                              </m:e>
                            </m:d>
                          </m:e>
                        </m:d>
                        <m:r>
                          <a:rPr lang="en-US"/>
                          <m:t>⋅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b="1" i="1"/>
                              <m:t>𝜷</m:t>
                            </m:r>
                          </m:e>
                          <m:sub>
                            <m:r>
                              <a:rPr lang="en-US" i="1"/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7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4876800" y="874224"/>
                <a:ext cx="7315200" cy="14473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</m:acc>
                      <m:r>
                        <a:rPr lang="en-US" b="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f>
                                    <m:f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sSub>
                                        <m:sSub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𝜑</m:t>
                                          </m:r>
                                        </m:e>
                                        <m:sub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180</m:t>
                                      </m:r>
                                    </m:den>
                                  </m:f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en-US" b="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b="0" i="1">
                                                  <a:latin typeface="Cambria Math" panose="02040503050406030204" pitchFamily="18" charset="0"/>
                                                </a:rPr>
                                                <m:t>𝜋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b="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b="0" i="1">
                                                      <a:latin typeface="Cambria Math" panose="02040503050406030204" pitchFamily="18" charset="0"/>
                                                    </a:rPr>
                                                    <m:t>𝜐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b="0" i="1">
                                                      <a:latin typeface="Cambria Math" panose="02040503050406030204" pitchFamily="18" charset="0"/>
                                                    </a:rPr>
                                                    <m:t>𝑔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b="1" i="1">
                                                  <a:latin typeface="Cambria Math" panose="02040503050406030204" pitchFamily="18" charset="0"/>
                                                </a:rPr>
                                                <m:t>𝒕</m:t>
                                              </m:r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𝑙𝑛</m:t>
                                      </m:r>
                                      <m:d>
                                        <m:d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d>
                                    </m:den>
                                  </m:f>
                                </m:e>
                              </m:d>
                            </m:e>
                          </m:func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∙</m:t>
                          </m:r>
                          <m:nary>
                            <m:naryPr>
                              <m:chr m:val="∑"/>
                              <m:limLoc m:val="undOvr"/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b>
                            <m:sup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𝜷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𝒌</m:t>
                                  </m:r>
                                </m:sub>
                              </m:sSub>
                              <m:func>
                                <m:func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exp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sSub>
                                        <m:sSub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𝜐</m:t>
                                          </m:r>
                                        </m:e>
                                        <m:sub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𝑒</m:t>
                                          </m:r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TE</m:t>
                                          </m:r>
                                          <m:r>
                                            <a:rPr lang="en-US" b="0" i="0">
                                              <a:latin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r>
                                            <a:rPr lang="en-US" b="1" i="1">
                                              <a:latin typeface="Cambria Math" panose="02040503050406030204" pitchFamily="18" charset="0"/>
                                            </a:rPr>
                                            <m:t>𝒕</m:t>
                                          </m:r>
                                        </m:e>
                                      </m:d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sSub>
                                        <m:sSubPr>
                                          <m:ctrlP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en-US" b="0" i="1"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sub>
                                      </m:sSub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</a:rPr>
                                        <m:t>𝒕</m:t>
                                      </m:r>
                                    </m:e>
                                  </m:d>
                                </m:e>
                              </m:func>
                            </m:e>
                          </m:nary>
                        </m:e>
                      </m:d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0">
                          <a:latin typeface="Cambria Math" panose="02040503050406030204" pitchFamily="18" charset="0"/>
                        </a:rPr>
                        <m:t>⊗</m:t>
                      </m:r>
                      <m:r>
                        <m:rPr>
                          <m:sty m:val="p"/>
                        </m:rPr>
                        <a:rPr lang="en-US" b="0" i="0">
                          <a:latin typeface="Cambria Math" panose="02040503050406030204" pitchFamily="18" charset="0"/>
                        </a:rPr>
                        <m:t>exp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𝑖</m:t>
                          </m:r>
                          <m:f>
                            <m:f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180</m:t>
                              </m:r>
                            </m:den>
                          </m:f>
                          <m:d>
                            <m:d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𝜹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𝒑𝒑𝒎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𝑟𝑒𝑓</m:t>
                                  </m:r>
                                </m:sub>
                                <m:sup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sup>
                              </m:sSubSup>
                            </m:e>
                          </m:d>
                        </m:e>
                      </m:d>
                      <m:r>
                        <a:rPr lang="en-US" b="0" i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00" y="874224"/>
                <a:ext cx="7315200" cy="144731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4038600" y="2301435"/>
                <a:ext cx="1851789" cy="3767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 panose="02040503050406030204" pitchFamily="18" charset="0"/>
                        </a:rPr>
                        <m:t>𝑹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𝒀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𝒀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𝑩𝒂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8600" y="2301435"/>
                <a:ext cx="1851789" cy="376770"/>
              </a:xfrm>
              <a:prstGeom prst="rect">
                <a:avLst/>
              </a:prstGeom>
              <a:blipFill>
                <a:blip r:embed="rId4"/>
                <a:stretch>
                  <a:fillRect t="-1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3505200" y="5927524"/>
                <a:ext cx="3269548" cy="5211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𝝊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𝒆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𝜐</m:t>
                                  </m:r>
                                </m:e>
                                <m:sub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𝝎</m:t>
                              </m:r>
                            </m:lim>
                          </m:limLow>
                        </m:fName>
                        <m:e>
                          <m:sSup>
                            <m:sSup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</a:rPr>
                                        <m:t>𝑹</m:t>
                                      </m:r>
                                    </m:e>
                                    <m:sub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func>
                      <m:r>
                        <a:rPr lang="en-US" b="0" i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𝜆</m:t>
                          </m:r>
                          <m:d>
                            <m:dPr>
                              <m:begChr m:val="‖"/>
                              <m:endChr m:val="‖"/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𝑫𝒂</m:t>
                              </m:r>
                            </m:e>
                          </m:d>
                        </m:e>
                        <m:sup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5200" y="5927524"/>
                <a:ext cx="3269548" cy="521105"/>
              </a:xfrm>
              <a:prstGeom prst="rect">
                <a:avLst/>
              </a:prstGeom>
              <a:blipFill>
                <a:blip r:embed="rId5"/>
                <a:stretch>
                  <a:fillRect b="-23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8178800" y="5818745"/>
            <a:ext cx="3200400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CalcCostFun.m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6002920"/>
            <a:ext cx="3200400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profit.m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8018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ProFit</a:t>
            </a:r>
            <a:r>
              <a:rPr lang="en-US" dirty="0" smtClean="0"/>
              <a:t> algorithm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endParaRPr lang="en-US" dirty="0" smtClean="0"/>
              </a:p>
              <a:p>
                <a:endParaRPr lang="en-US" dirty="0" smtClean="0"/>
              </a:p>
              <a:p>
                <a:r>
                  <a:rPr lang="en-US" dirty="0"/>
                  <a:t>any  of </a:t>
                </a:r>
                <a:r>
                  <a:rPr lang="en-US" dirty="0" smtClean="0"/>
                  <a:t>the </a:t>
                </a:r>
                <a:r>
                  <a:rPr lang="en-US" dirty="0"/>
                  <a:t>three cost functions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/>
                        </m:ctrlPr>
                      </m:sSubPr>
                      <m:e>
                        <m:r>
                          <a:rPr lang="en-US" b="1" i="1"/>
                          <m:t>𝑹</m:t>
                        </m:r>
                      </m:e>
                      <m:sub>
                        <m:r>
                          <a:rPr lang="en-US" b="1" i="1"/>
                          <m:t>𝒙</m:t>
                        </m:r>
                      </m:sub>
                    </m:sSub>
                  </m:oMath>
                </a14:m>
                <a:r>
                  <a:rPr lang="en-US" dirty="0" smtClean="0"/>
                  <a:t>)</a:t>
                </a:r>
                <a:endParaRPr lang="en-US" dirty="0" smtClean="0"/>
              </a:p>
              <a:p>
                <a:r>
                  <a:rPr lang="en-US" dirty="0" smtClean="0"/>
                  <a:t>regularization </a:t>
                </a:r>
                <a:r>
                  <a:rPr lang="en-US" dirty="0"/>
                  <a:t>for the baseline splines </a:t>
                </a:r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– regularization </a:t>
                </a:r>
                <a:r>
                  <a:rPr lang="en-US" dirty="0" smtClean="0"/>
                  <a:t>term </a:t>
                </a:r>
                <a:r>
                  <a:rPr lang="en-US" dirty="0" err="1" smtClean="0">
                    <a:solidFill>
                      <a:srgbClr val="C00000"/>
                    </a:solidFill>
                  </a:rPr>
                  <a:t>spbase_lambda</a:t>
                </a:r>
                <a:endParaRPr lang="en-US" b="1" dirty="0">
                  <a:solidFill>
                    <a:srgbClr val="C00000"/>
                  </a:solidFill>
                </a:endParaRPr>
              </a:p>
              <a:p>
                <a:pPr lvl="1"/>
                <a:r>
                  <a:rPr lang="en-US" b="1" dirty="0"/>
                  <a:t>D</a:t>
                </a:r>
                <a:r>
                  <a:rPr lang="en-US" dirty="0"/>
                  <a:t> second </a:t>
                </a:r>
                <a:r>
                  <a:rPr lang="en-US" dirty="0"/>
                  <a:t>order difference </a:t>
                </a:r>
                <a:r>
                  <a:rPr lang="en-US" dirty="0"/>
                  <a:t>operator</a:t>
                </a:r>
                <a:r>
                  <a:rPr lang="en-US" dirty="0" smtClean="0"/>
                  <a:t>: </a:t>
                </a:r>
                <a:r>
                  <a:rPr lang="en-US" dirty="0" err="1" smtClean="0">
                    <a:solidFill>
                      <a:srgbClr val="C00000"/>
                    </a:solidFill>
                  </a:rPr>
                  <a:t>spbase.P</a:t>
                </a:r>
                <a:endParaRPr lang="en-US" dirty="0">
                  <a:solidFill>
                    <a:srgbClr val="C00000"/>
                  </a:solidFill>
                </a:endParaRPr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 panose="02040503050406030204" pitchFamily="18" charset="0"/>
                        </a:rPr>
                        <m:t>𝑫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6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𝝊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𝒆</m:t>
                        </m:r>
                      </m:sub>
                    </m:sSub>
                    <m:r>
                      <a:rPr lang="en-US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𝜐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US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𝝎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en-US" dirty="0" smtClean="0"/>
                  <a:t>– </a:t>
                </a:r>
                <a:r>
                  <a:rPr lang="en-US" dirty="0"/>
                  <a:t>optimized in </a:t>
                </a:r>
                <a:r>
                  <a:rPr lang="en-US" dirty="0" smtClean="0"/>
                  <a:t>an outer </a:t>
                </a:r>
                <a:r>
                  <a:rPr lang="en-US" dirty="0" err="1" smtClean="0"/>
                  <a:t>lsqnlin</a:t>
                </a:r>
                <a:r>
                  <a:rPr lang="en-US" dirty="0" smtClean="0"/>
                  <a:t> </a:t>
                </a:r>
                <a:r>
                  <a:rPr lang="en-US" dirty="0"/>
                  <a:t>function</a:t>
                </a:r>
                <a:endParaRPr lang="en-US" dirty="0" smtClean="0"/>
              </a:p>
              <a:p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𝒄</m:t>
                    </m:r>
                    <m:r>
                      <a:rPr lang="en-US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𝒂</m:t>
                    </m:r>
                  </m:oMath>
                </a14:m>
                <a:r>
                  <a:rPr lang="en-US" b="1" dirty="0" smtClean="0"/>
                  <a:t> </a:t>
                </a:r>
                <a:r>
                  <a:rPr lang="en-US" dirty="0" smtClean="0"/>
                  <a:t>– optimized in a </a:t>
                </a:r>
                <a:r>
                  <a:rPr lang="en-US" dirty="0" err="1" smtClean="0"/>
                  <a:t>lsqlin</a:t>
                </a:r>
                <a:r>
                  <a:rPr lang="en-US" dirty="0" smtClean="0"/>
                  <a:t> function</a:t>
                </a:r>
                <a:endParaRPr lang="en-US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8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4461227" y="1295400"/>
                <a:ext cx="3269548" cy="5211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𝝊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𝒆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𝜐</m:t>
                                  </m:r>
                                </m:e>
                                <m:sub>
                                  <m: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sub>
                              </m:sSub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𝝎</m:t>
                              </m:r>
                            </m:lim>
                          </m:limLow>
                        </m:fName>
                        <m:e>
                          <m:sSup>
                            <m:sSupPr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b="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</a:rPr>
                                        <m:t>𝑹</m:t>
                                      </m:r>
                                    </m:e>
                                    <m:sub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func>
                      <m:r>
                        <a:rPr lang="en-US" b="0" i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b="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𝜆</m:t>
                          </m:r>
                          <m:d>
                            <m:dPr>
                              <m:begChr m:val="‖"/>
                              <m:endChr m:val="‖"/>
                              <m:ctrlPr>
                                <a:rPr lang="en-US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𝑫𝒂</m:t>
                              </m:r>
                            </m:e>
                          </m:d>
                        </m:e>
                        <m:sup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1227" y="1295400"/>
                <a:ext cx="3269548" cy="521105"/>
              </a:xfrm>
              <a:prstGeom prst="rect">
                <a:avLst/>
              </a:prstGeom>
              <a:blipFill>
                <a:blip r:embed="rId3"/>
                <a:stretch>
                  <a:fillRect b="-2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7924800" y="5562600"/>
            <a:ext cx="3200400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CalcCostFun.m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32400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Baseline stiffness: AB-Fit (M. Wilson)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0247" y="906274"/>
            <a:ext cx="4270954" cy="210497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6107-0BE3-42AF-BD89-F6FAD4259C19}" type="slidenum">
              <a:rPr lang="en-US" smtClean="0"/>
              <a:t>9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1" y="998363"/>
            <a:ext cx="1743075" cy="8286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9123" y="2895601"/>
            <a:ext cx="3945321" cy="3200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9526" y="1738781"/>
            <a:ext cx="1295400" cy="4762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9139" y="958988"/>
            <a:ext cx="1562100" cy="8763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39464" y="2212333"/>
            <a:ext cx="2295525" cy="5048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93285" y="1819744"/>
            <a:ext cx="2352675" cy="7905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9"/>
          <a:srcRect r="-900"/>
          <a:stretch/>
        </p:blipFill>
        <p:spPr>
          <a:xfrm>
            <a:off x="7996214" y="2577409"/>
            <a:ext cx="2671786" cy="5238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00801" y="3114967"/>
            <a:ext cx="3978808" cy="320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1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268"/>
      </a:accent1>
      <a:accent2>
        <a:srgbClr val="723E73"/>
      </a:accent2>
      <a:accent3>
        <a:srgbClr val="9CA299"/>
      </a:accent3>
      <a:accent4>
        <a:srgbClr val="C67506"/>
      </a:accent4>
      <a:accent5>
        <a:srgbClr val="90B1E8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2396</Words>
  <Application>Microsoft Office PowerPoint</Application>
  <PresentationFormat>Widescreen</PresentationFormat>
  <Paragraphs>267</Paragraphs>
  <Slides>33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Calibri</vt:lpstr>
      <vt:lpstr>Cambria Math</vt:lpstr>
      <vt:lpstr>Times New Roman</vt:lpstr>
      <vt:lpstr>Wingdings</vt:lpstr>
      <vt:lpstr>Office Theme</vt:lpstr>
      <vt:lpstr>ProFit – 1D</vt:lpstr>
      <vt:lpstr>How to describe a spectrum?</vt:lpstr>
      <vt:lpstr>ProFit algorithm</vt:lpstr>
      <vt:lpstr>ProFit algorithm</vt:lpstr>
      <vt:lpstr>ProFit algorithm</vt:lpstr>
      <vt:lpstr>ProFit algorithm</vt:lpstr>
      <vt:lpstr>ProFit algorithm</vt:lpstr>
      <vt:lpstr>ProFit algorithm</vt:lpstr>
      <vt:lpstr>Baseline stiffness: AB-Fit (M. Wilson)</vt:lpstr>
      <vt:lpstr>ProFit algorithm</vt:lpstr>
      <vt:lpstr>ProFit algorithm</vt:lpstr>
      <vt:lpstr>Sample fitting</vt:lpstr>
      <vt:lpstr>Software testing</vt:lpstr>
      <vt:lpstr>Simulate in vivo quality</vt:lpstr>
      <vt:lpstr>Simulate in vivo quality</vt:lpstr>
      <vt:lpstr>Simulate in vivo quality</vt:lpstr>
      <vt:lpstr>ProFit in vitro results / parameter</vt:lpstr>
      <vt:lpstr>ProFit in vitro results Concentration correlations</vt:lpstr>
      <vt:lpstr>ProFit in vitro results Concentration correlations</vt:lpstr>
      <vt:lpstr>ProFit in vitro results Concentration correlations</vt:lpstr>
      <vt:lpstr>ProFit vs LCModel in vitro</vt:lpstr>
      <vt:lpstr>ProFit Algorithm – Baseline</vt:lpstr>
      <vt:lpstr>ProFit Algorithm – Baseline</vt:lpstr>
      <vt:lpstr>ProFit Algorithm – Baseline</vt:lpstr>
      <vt:lpstr>In vivo data - Reproducibility</vt:lpstr>
      <vt:lpstr>In vivo data - reproducibility</vt:lpstr>
      <vt:lpstr>In vivo – spectral fitting</vt:lpstr>
      <vt:lpstr>Bland-Altman plots</vt:lpstr>
      <vt:lpstr>Cost Function Comparison</vt:lpstr>
      <vt:lpstr>ProFit vs LCModel – in vivo data</vt:lpstr>
      <vt:lpstr>Install</vt:lpstr>
      <vt:lpstr>ProFit installation and use</vt:lpstr>
      <vt:lpstr>Acknowledgment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Mirkes</dc:creator>
  <cp:lastModifiedBy>Tamas Borbath</cp:lastModifiedBy>
  <cp:revision>1046</cp:revision>
  <dcterms:created xsi:type="dcterms:W3CDTF">2011-12-06T14:41:06Z</dcterms:created>
  <dcterms:modified xsi:type="dcterms:W3CDTF">2021-05-04T18:28:00Z</dcterms:modified>
</cp:coreProperties>
</file>